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67868" y="260604"/>
            <a:ext cx="8208264" cy="116128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05967" y="907160"/>
            <a:ext cx="1933575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58267" y="1634109"/>
            <a:ext cx="8484235" cy="4424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4716" y="326516"/>
            <a:ext cx="8354568" cy="116128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5967" y="907160"/>
            <a:ext cx="19323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95" dirty="0" err="1"/>
              <a:t>Höstmöte</a:t>
            </a:r>
            <a:r>
              <a:rPr spc="-100" dirty="0"/>
              <a:t> 202</a:t>
            </a:r>
            <a:r>
              <a:rPr lang="sv-SE" spc="-100" dirty="0"/>
              <a:t>4</a:t>
            </a:r>
            <a:endParaRPr spc="-100" dirty="0"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258267" y="1634109"/>
            <a:ext cx="8484235" cy="4483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9545">
              <a:lnSpc>
                <a:spcPct val="100000"/>
              </a:lnSpc>
              <a:spcBef>
                <a:spcPts val="100"/>
              </a:spcBef>
            </a:pPr>
            <a:r>
              <a:rPr spc="-100" dirty="0"/>
              <a:t>Tid</a:t>
            </a:r>
            <a:r>
              <a:rPr spc="-65" dirty="0"/>
              <a:t> </a:t>
            </a:r>
            <a:r>
              <a:rPr spc="-95" dirty="0"/>
              <a:t>och</a:t>
            </a:r>
            <a:r>
              <a:rPr spc="-65" dirty="0"/>
              <a:t> </a:t>
            </a:r>
            <a:r>
              <a:rPr spc="-55" dirty="0"/>
              <a:t>plats:</a:t>
            </a:r>
            <a:r>
              <a:rPr spc="-75" dirty="0"/>
              <a:t> </a:t>
            </a:r>
            <a:r>
              <a:rPr spc="-130" dirty="0"/>
              <a:t>Den</a:t>
            </a:r>
            <a:r>
              <a:rPr lang="sv-SE" spc="-65" dirty="0"/>
              <a:t> 19:e november</a:t>
            </a:r>
            <a:r>
              <a:rPr spc="-70" dirty="0"/>
              <a:t> </a:t>
            </a:r>
            <a:r>
              <a:rPr spc="-40" dirty="0"/>
              <a:t>kl:</a:t>
            </a:r>
            <a:r>
              <a:rPr spc="-70" dirty="0"/>
              <a:t> </a:t>
            </a:r>
            <a:r>
              <a:rPr spc="-75" dirty="0"/>
              <a:t>18.30,</a:t>
            </a:r>
            <a:r>
              <a:rPr spc="-60" dirty="0"/>
              <a:t> </a:t>
            </a:r>
            <a:r>
              <a:rPr spc="-120" dirty="0"/>
              <a:t>Restaurangen</a:t>
            </a:r>
            <a:r>
              <a:rPr spc="-65" dirty="0"/>
              <a:t> </a:t>
            </a:r>
            <a:r>
              <a:rPr spc="-85" dirty="0"/>
              <a:t>Billingens</a:t>
            </a:r>
            <a:r>
              <a:rPr spc="-75" dirty="0"/>
              <a:t> </a:t>
            </a:r>
            <a:r>
              <a:rPr spc="-10" dirty="0"/>
              <a:t>Golfklubb.</a:t>
            </a:r>
          </a:p>
          <a:p>
            <a:pPr>
              <a:lnSpc>
                <a:spcPct val="100000"/>
              </a:lnSpc>
              <a:spcBef>
                <a:spcPts val="160"/>
              </a:spcBef>
            </a:pPr>
            <a:endParaRPr spc="-10" dirty="0"/>
          </a:p>
          <a:p>
            <a:pPr marL="12700">
              <a:lnSpc>
                <a:spcPct val="100000"/>
              </a:lnSpc>
            </a:pPr>
            <a:r>
              <a:rPr b="1" spc="-10" dirty="0">
                <a:latin typeface="Arial"/>
                <a:cs typeface="Arial"/>
              </a:rPr>
              <a:t>Dagordning</a:t>
            </a:r>
          </a:p>
          <a:p>
            <a:pPr>
              <a:lnSpc>
                <a:spcPct val="100000"/>
              </a:lnSpc>
              <a:spcBef>
                <a:spcPts val="90"/>
              </a:spcBef>
            </a:pPr>
            <a:endParaRPr b="1" spc="-10" dirty="0">
              <a:latin typeface="Arial"/>
              <a:cs typeface="Arial"/>
            </a:endParaRPr>
          </a:p>
          <a:p>
            <a:pPr marL="419100" indent="-406400">
              <a:lnSpc>
                <a:spcPct val="100000"/>
              </a:lnSpc>
              <a:buAutoNum type="arabicPeriod"/>
              <a:tabLst>
                <a:tab pos="419100" algn="l"/>
              </a:tabLst>
            </a:pPr>
            <a:r>
              <a:rPr dirty="0"/>
              <a:t>Fastställande</a:t>
            </a:r>
            <a:r>
              <a:rPr spc="-35" dirty="0"/>
              <a:t> </a:t>
            </a:r>
            <a:r>
              <a:rPr dirty="0"/>
              <a:t>av</a:t>
            </a:r>
            <a:r>
              <a:rPr spc="-35" dirty="0"/>
              <a:t> </a:t>
            </a:r>
            <a:r>
              <a:rPr dirty="0"/>
              <a:t>röstlängd</a:t>
            </a:r>
            <a:r>
              <a:rPr spc="-30" dirty="0"/>
              <a:t> </a:t>
            </a:r>
            <a:r>
              <a:rPr dirty="0"/>
              <a:t>för</a:t>
            </a:r>
            <a:r>
              <a:rPr spc="-35" dirty="0"/>
              <a:t> </a:t>
            </a:r>
            <a:r>
              <a:rPr spc="-10" dirty="0"/>
              <a:t>mötet.</a:t>
            </a:r>
          </a:p>
          <a:p>
            <a:pPr marL="419100" indent="-4064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419100" algn="l"/>
              </a:tabLst>
            </a:pPr>
            <a:r>
              <a:rPr dirty="0"/>
              <a:t>Fråga</a:t>
            </a:r>
            <a:r>
              <a:rPr spc="-20" dirty="0"/>
              <a:t> </a:t>
            </a:r>
            <a:r>
              <a:rPr dirty="0"/>
              <a:t>om</a:t>
            </a:r>
            <a:r>
              <a:rPr spc="-10" dirty="0"/>
              <a:t> </a:t>
            </a:r>
            <a:r>
              <a:rPr dirty="0"/>
              <a:t>mötet</a:t>
            </a:r>
            <a:r>
              <a:rPr spc="-5" dirty="0"/>
              <a:t> </a:t>
            </a:r>
            <a:r>
              <a:rPr dirty="0"/>
              <a:t>har</a:t>
            </a:r>
            <a:r>
              <a:rPr spc="-10" dirty="0"/>
              <a:t> </a:t>
            </a:r>
            <a:r>
              <a:rPr dirty="0"/>
              <a:t>utlysts</a:t>
            </a:r>
            <a:r>
              <a:rPr spc="20" dirty="0"/>
              <a:t> </a:t>
            </a:r>
            <a:r>
              <a:rPr dirty="0"/>
              <a:t>på</a:t>
            </a:r>
            <a:r>
              <a:rPr spc="-20" dirty="0"/>
              <a:t> </a:t>
            </a:r>
            <a:r>
              <a:rPr dirty="0"/>
              <a:t>rätt</a:t>
            </a:r>
            <a:r>
              <a:rPr spc="-10" dirty="0"/>
              <a:t> sätt.</a:t>
            </a:r>
          </a:p>
          <a:p>
            <a:pPr marL="419100" indent="-406400">
              <a:lnSpc>
                <a:spcPct val="100000"/>
              </a:lnSpc>
              <a:buAutoNum type="arabicPeriod"/>
              <a:tabLst>
                <a:tab pos="419100" algn="l"/>
              </a:tabLst>
            </a:pPr>
            <a:r>
              <a:rPr dirty="0"/>
              <a:t>Fastställande</a:t>
            </a:r>
            <a:r>
              <a:rPr spc="-20" dirty="0"/>
              <a:t> </a:t>
            </a:r>
            <a:r>
              <a:rPr dirty="0"/>
              <a:t>av</a:t>
            </a:r>
            <a:r>
              <a:rPr spc="-15" dirty="0"/>
              <a:t> </a:t>
            </a:r>
            <a:r>
              <a:rPr spc="-10" dirty="0"/>
              <a:t>föredragningslista.</a:t>
            </a:r>
          </a:p>
          <a:p>
            <a:pPr marL="419100" indent="-406400">
              <a:lnSpc>
                <a:spcPct val="100000"/>
              </a:lnSpc>
              <a:buAutoNum type="arabicPeriod"/>
              <a:tabLst>
                <a:tab pos="419100" algn="l"/>
              </a:tabLst>
            </a:pPr>
            <a:r>
              <a:rPr spc="-20" dirty="0"/>
              <a:t>Val</a:t>
            </a:r>
            <a:r>
              <a:rPr spc="-45" dirty="0"/>
              <a:t> </a:t>
            </a:r>
            <a:r>
              <a:rPr dirty="0"/>
              <a:t>av</a:t>
            </a:r>
            <a:r>
              <a:rPr spc="-40" dirty="0"/>
              <a:t> </a:t>
            </a:r>
            <a:r>
              <a:rPr dirty="0"/>
              <a:t>ordförande</a:t>
            </a:r>
            <a:r>
              <a:rPr spc="-15" dirty="0"/>
              <a:t> </a:t>
            </a:r>
            <a:r>
              <a:rPr dirty="0"/>
              <a:t>och</a:t>
            </a:r>
            <a:r>
              <a:rPr spc="-45" dirty="0"/>
              <a:t> </a:t>
            </a:r>
            <a:r>
              <a:rPr dirty="0"/>
              <a:t>sekreterare</a:t>
            </a:r>
            <a:r>
              <a:rPr spc="-30" dirty="0"/>
              <a:t> </a:t>
            </a:r>
            <a:r>
              <a:rPr dirty="0"/>
              <a:t>för</a:t>
            </a:r>
            <a:r>
              <a:rPr spc="-35" dirty="0"/>
              <a:t> </a:t>
            </a:r>
            <a:r>
              <a:rPr spc="-10" dirty="0"/>
              <a:t>mötet.</a:t>
            </a:r>
          </a:p>
          <a:p>
            <a:pPr marL="419100" marR="405765" indent="-407034">
              <a:lnSpc>
                <a:spcPct val="100000"/>
              </a:lnSpc>
              <a:buAutoNum type="arabicPeriod"/>
              <a:tabLst>
                <a:tab pos="419100" algn="l"/>
              </a:tabLst>
            </a:pPr>
            <a:r>
              <a:rPr spc="-20" dirty="0"/>
              <a:t>Val</a:t>
            </a:r>
            <a:r>
              <a:rPr spc="-60" dirty="0"/>
              <a:t> </a:t>
            </a:r>
            <a:r>
              <a:rPr dirty="0"/>
              <a:t>av</a:t>
            </a:r>
            <a:r>
              <a:rPr spc="-45" dirty="0"/>
              <a:t> </a:t>
            </a:r>
            <a:r>
              <a:rPr dirty="0"/>
              <a:t>två</a:t>
            </a:r>
            <a:r>
              <a:rPr spc="-45" dirty="0"/>
              <a:t> </a:t>
            </a:r>
            <a:r>
              <a:rPr dirty="0"/>
              <a:t>protokolljusterare,</a:t>
            </a:r>
            <a:r>
              <a:rPr spc="-25" dirty="0"/>
              <a:t> </a:t>
            </a:r>
            <a:r>
              <a:rPr dirty="0"/>
              <a:t>tillika</a:t>
            </a:r>
            <a:r>
              <a:rPr spc="-40" dirty="0"/>
              <a:t> </a:t>
            </a:r>
            <a:r>
              <a:rPr dirty="0"/>
              <a:t>rösträknare,</a:t>
            </a:r>
            <a:r>
              <a:rPr spc="-35" dirty="0"/>
              <a:t> </a:t>
            </a:r>
            <a:r>
              <a:rPr dirty="0"/>
              <a:t>som</a:t>
            </a:r>
            <a:r>
              <a:rPr spc="-45" dirty="0"/>
              <a:t> </a:t>
            </a:r>
            <a:r>
              <a:rPr dirty="0"/>
              <a:t>jämte</a:t>
            </a:r>
            <a:r>
              <a:rPr spc="-50" dirty="0"/>
              <a:t> </a:t>
            </a:r>
            <a:r>
              <a:rPr dirty="0"/>
              <a:t>ordföranden</a:t>
            </a:r>
            <a:r>
              <a:rPr spc="-30" dirty="0"/>
              <a:t> </a:t>
            </a:r>
            <a:r>
              <a:rPr spc="-10" dirty="0"/>
              <a:t>skall </a:t>
            </a:r>
            <a:r>
              <a:rPr dirty="0"/>
              <a:t>justera</a:t>
            </a:r>
            <a:r>
              <a:rPr spc="-45" dirty="0"/>
              <a:t> </a:t>
            </a:r>
            <a:r>
              <a:rPr spc="-10" dirty="0"/>
              <a:t>mötesprotokoll</a:t>
            </a:r>
          </a:p>
          <a:p>
            <a:pPr marL="354965" indent="-342265">
              <a:lnSpc>
                <a:spcPct val="100000"/>
              </a:lnSpc>
              <a:buAutoNum type="arabicPeriod"/>
              <a:tabLst>
                <a:tab pos="354965" algn="l"/>
              </a:tabLst>
            </a:pPr>
            <a:r>
              <a:rPr spc="-20" dirty="0"/>
              <a:t>Val</a:t>
            </a:r>
            <a:r>
              <a:rPr spc="-45" dirty="0"/>
              <a:t> </a:t>
            </a:r>
            <a:r>
              <a:rPr dirty="0"/>
              <a:t>av</a:t>
            </a:r>
            <a:r>
              <a:rPr spc="-35" dirty="0"/>
              <a:t> </a:t>
            </a:r>
            <a:r>
              <a:rPr dirty="0"/>
              <a:t>ombud</a:t>
            </a:r>
            <a:r>
              <a:rPr spc="-30" dirty="0"/>
              <a:t> </a:t>
            </a:r>
            <a:r>
              <a:rPr dirty="0"/>
              <a:t>till</a:t>
            </a:r>
            <a:r>
              <a:rPr spc="-30" dirty="0"/>
              <a:t> </a:t>
            </a:r>
            <a:r>
              <a:rPr dirty="0"/>
              <a:t>GDF-</a:t>
            </a:r>
            <a:r>
              <a:rPr spc="-20" dirty="0"/>
              <a:t>möte</a:t>
            </a:r>
          </a:p>
          <a:p>
            <a:pPr marL="355600" marR="5080" indent="-342900">
              <a:lnSpc>
                <a:spcPct val="100000"/>
              </a:lnSpc>
              <a:buAutoNum type="arabicPeriod"/>
              <a:tabLst>
                <a:tab pos="355600" algn="l"/>
              </a:tabLst>
            </a:pPr>
            <a:r>
              <a:rPr dirty="0"/>
              <a:t>Fastställande</a:t>
            </a:r>
            <a:r>
              <a:rPr spc="-25" dirty="0"/>
              <a:t> </a:t>
            </a:r>
            <a:r>
              <a:rPr dirty="0"/>
              <a:t>av</a:t>
            </a:r>
            <a:r>
              <a:rPr spc="-30" dirty="0"/>
              <a:t> </a:t>
            </a:r>
            <a:r>
              <a:rPr dirty="0"/>
              <a:t>verksamhetsplan</a:t>
            </a:r>
            <a:r>
              <a:rPr spc="-10" dirty="0"/>
              <a:t> </a:t>
            </a:r>
            <a:r>
              <a:rPr dirty="0"/>
              <a:t>och</a:t>
            </a:r>
            <a:r>
              <a:rPr spc="-20" dirty="0"/>
              <a:t> </a:t>
            </a:r>
            <a:r>
              <a:rPr dirty="0"/>
              <a:t>av</a:t>
            </a:r>
            <a:r>
              <a:rPr spc="-30" dirty="0"/>
              <a:t> </a:t>
            </a:r>
            <a:r>
              <a:rPr dirty="0"/>
              <a:t>medlems-</a:t>
            </a:r>
            <a:r>
              <a:rPr spc="-15" dirty="0"/>
              <a:t> </a:t>
            </a:r>
            <a:r>
              <a:rPr dirty="0"/>
              <a:t>och</a:t>
            </a:r>
            <a:r>
              <a:rPr spc="-35" dirty="0"/>
              <a:t> </a:t>
            </a:r>
            <a:r>
              <a:rPr dirty="0"/>
              <a:t>greenfeeavgifter</a:t>
            </a:r>
            <a:r>
              <a:rPr spc="-5" dirty="0"/>
              <a:t> </a:t>
            </a:r>
            <a:r>
              <a:rPr dirty="0"/>
              <a:t>för</a:t>
            </a:r>
            <a:r>
              <a:rPr spc="-30" dirty="0"/>
              <a:t> </a:t>
            </a:r>
            <a:r>
              <a:rPr spc="-25" dirty="0"/>
              <a:t>det </a:t>
            </a:r>
            <a:r>
              <a:rPr dirty="0"/>
              <a:t>kommande</a:t>
            </a:r>
            <a:r>
              <a:rPr spc="-35" dirty="0"/>
              <a:t> </a:t>
            </a:r>
            <a:r>
              <a:rPr dirty="0"/>
              <a:t>verksamhets-</a:t>
            </a:r>
            <a:r>
              <a:rPr spc="-20" dirty="0"/>
              <a:t> </a:t>
            </a:r>
            <a:r>
              <a:rPr dirty="0"/>
              <a:t>och</a:t>
            </a:r>
            <a:r>
              <a:rPr spc="-40" dirty="0"/>
              <a:t> </a:t>
            </a:r>
            <a:r>
              <a:rPr dirty="0"/>
              <a:t>räkenskapsåret</a:t>
            </a:r>
            <a:r>
              <a:rPr spc="-15" dirty="0"/>
              <a:t> </a:t>
            </a:r>
            <a:r>
              <a:rPr dirty="0"/>
              <a:t>samt</a:t>
            </a:r>
            <a:r>
              <a:rPr spc="-35" dirty="0"/>
              <a:t> </a:t>
            </a:r>
            <a:r>
              <a:rPr spc="-10" dirty="0"/>
              <a:t>budget.</a:t>
            </a:r>
          </a:p>
          <a:p>
            <a:pPr marL="354965" lvl="1" indent="-342265">
              <a:lnSpc>
                <a:spcPct val="100000"/>
              </a:lnSpc>
              <a:buChar char="•"/>
              <a:tabLst>
                <a:tab pos="354965" algn="l"/>
              </a:tabLst>
            </a:pPr>
            <a:r>
              <a:rPr sz="1800" dirty="0">
                <a:latin typeface="Arial"/>
                <a:cs typeface="Arial"/>
              </a:rPr>
              <a:t>Behandling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av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styrelsens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förslag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och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rätt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tid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inkomna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motioner.</a:t>
            </a:r>
            <a:endParaRPr sz="1800" dirty="0">
              <a:latin typeface="Arial"/>
              <a:cs typeface="Arial"/>
            </a:endParaRPr>
          </a:p>
          <a:p>
            <a:pPr marL="1066165" lvl="2" indent="-139065">
              <a:lnSpc>
                <a:spcPct val="100000"/>
              </a:lnSpc>
              <a:spcBef>
                <a:spcPts val="5"/>
              </a:spcBef>
              <a:buChar char="-"/>
              <a:tabLst>
                <a:tab pos="1066165" algn="l"/>
              </a:tabLst>
            </a:pPr>
            <a:r>
              <a:rPr sz="1800" dirty="0">
                <a:latin typeface="Arial"/>
                <a:cs typeface="Arial"/>
              </a:rPr>
              <a:t>Mandat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att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ändra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medlemsformer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och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greenfeeavgifter</a:t>
            </a:r>
            <a:endParaRPr sz="1800" dirty="0">
              <a:latin typeface="Arial"/>
              <a:cs typeface="Arial"/>
            </a:endParaRPr>
          </a:p>
          <a:p>
            <a:pPr marL="1066165" lvl="2" indent="-139065">
              <a:lnSpc>
                <a:spcPct val="100000"/>
              </a:lnSpc>
              <a:buChar char="-"/>
              <a:tabLst>
                <a:tab pos="1066165" algn="l"/>
              </a:tabLst>
            </a:pPr>
            <a:r>
              <a:rPr sz="1800" dirty="0">
                <a:latin typeface="Arial"/>
                <a:cs typeface="Arial"/>
              </a:rPr>
              <a:t>Övriga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frågor</a:t>
            </a:r>
            <a:endParaRPr sz="1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95" dirty="0" err="1"/>
              <a:t>Höstmöte</a:t>
            </a:r>
            <a:r>
              <a:rPr spc="-100" dirty="0"/>
              <a:t> </a:t>
            </a:r>
            <a:r>
              <a:rPr spc="-95" dirty="0"/>
              <a:t>202</a:t>
            </a:r>
            <a:r>
              <a:rPr lang="sv-SE" spc="-95" dirty="0"/>
              <a:t>4</a:t>
            </a:r>
            <a:endParaRPr spc="-95" dirty="0"/>
          </a:p>
        </p:txBody>
      </p:sp>
      <p:sp>
        <p:nvSpPr>
          <p:cNvPr id="3" name="object 3"/>
          <p:cNvSpPr txBox="1"/>
          <p:nvPr/>
        </p:nvSpPr>
        <p:spPr>
          <a:xfrm>
            <a:off x="547217" y="1943480"/>
            <a:ext cx="7735570" cy="11310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Förslag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på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Billingens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representant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klubben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på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GDF-</a:t>
            </a:r>
            <a:r>
              <a:rPr sz="1800" spc="-10" dirty="0">
                <a:latin typeface="Arial"/>
                <a:cs typeface="Arial"/>
              </a:rPr>
              <a:t>möte: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4"/>
              </a:spcBef>
            </a:pPr>
            <a:endParaRPr sz="1800" dirty="0">
              <a:latin typeface="Arial"/>
              <a:cs typeface="Arial"/>
            </a:endParaRPr>
          </a:p>
          <a:p>
            <a:pPr marL="12700" marR="5080">
              <a:lnSpc>
                <a:spcPts val="2110"/>
              </a:lnSpc>
            </a:pPr>
            <a:r>
              <a:rPr sz="1800" dirty="0">
                <a:latin typeface="Arial"/>
                <a:cs typeface="Arial"/>
              </a:rPr>
              <a:t>Billingens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GK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representeras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av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 err="1">
                <a:latin typeface="Arial"/>
                <a:cs typeface="Arial"/>
              </a:rPr>
              <a:t>ordförande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lang="sv-SE" spc="-10" dirty="0">
                <a:latin typeface="Arial"/>
                <a:cs typeface="Arial"/>
              </a:rPr>
              <a:t>Urban </a:t>
            </a:r>
            <a:r>
              <a:rPr lang="sv-SE" spc="-10" dirty="0" err="1">
                <a:latin typeface="Arial"/>
                <a:cs typeface="Arial"/>
              </a:rPr>
              <a:t>johansson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på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GDF-möten </a:t>
            </a:r>
            <a:r>
              <a:rPr sz="1800" dirty="0">
                <a:latin typeface="Arial"/>
                <a:cs typeface="Arial"/>
              </a:rPr>
              <a:t>eller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den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som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styrelsen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utser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som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hans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ersättare.</a:t>
            </a:r>
            <a:endParaRPr sz="1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95" dirty="0" err="1"/>
              <a:t>Höstmöte</a:t>
            </a:r>
            <a:r>
              <a:rPr spc="-100" dirty="0"/>
              <a:t> </a:t>
            </a:r>
            <a:r>
              <a:rPr spc="-95" dirty="0"/>
              <a:t>202</a:t>
            </a:r>
            <a:r>
              <a:rPr lang="sv-SE" spc="-95" dirty="0"/>
              <a:t>4</a:t>
            </a:r>
            <a:endParaRPr spc="-95" dirty="0"/>
          </a:p>
        </p:txBody>
      </p:sp>
      <p:sp>
        <p:nvSpPr>
          <p:cNvPr id="3" name="object 3"/>
          <p:cNvSpPr txBox="1"/>
          <p:nvPr/>
        </p:nvSpPr>
        <p:spPr>
          <a:xfrm>
            <a:off x="1050442" y="2161159"/>
            <a:ext cx="2444750" cy="22416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 err="1">
                <a:latin typeface="Arial"/>
                <a:cs typeface="Arial"/>
              </a:rPr>
              <a:t>Verksamhetsplan</a:t>
            </a:r>
            <a:r>
              <a:rPr sz="1800" spc="-20" dirty="0">
                <a:latin typeface="Arial"/>
                <a:cs typeface="Arial"/>
              </a:rPr>
              <a:t> 202</a:t>
            </a:r>
            <a:r>
              <a:rPr lang="sv-SE" sz="1800" spc="-20" dirty="0">
                <a:latin typeface="Arial"/>
                <a:cs typeface="Arial"/>
              </a:rPr>
              <a:t>5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90"/>
              </a:spcBef>
            </a:pPr>
            <a:endParaRPr sz="1800" dirty="0">
              <a:latin typeface="Arial"/>
              <a:cs typeface="Arial"/>
            </a:endParaRPr>
          </a:p>
          <a:p>
            <a:pPr marL="469265">
              <a:lnSpc>
                <a:spcPct val="100000"/>
              </a:lnSpc>
              <a:tabLst>
                <a:tab pos="756285" algn="l"/>
              </a:tabLst>
            </a:pPr>
            <a:endParaRPr sz="1800" dirty="0">
              <a:latin typeface="Arial"/>
              <a:cs typeface="Arial"/>
            </a:endParaRPr>
          </a:p>
          <a:p>
            <a:pPr marL="756285" indent="-287020">
              <a:lnSpc>
                <a:spcPct val="100000"/>
              </a:lnSpc>
              <a:buChar char="•"/>
              <a:tabLst>
                <a:tab pos="756285" algn="l"/>
              </a:tabLst>
            </a:pPr>
            <a:r>
              <a:rPr lang="sv-SE" spc="-10" dirty="0">
                <a:latin typeface="Arial"/>
                <a:cs typeface="Arial"/>
              </a:rPr>
              <a:t>Shop</a:t>
            </a:r>
            <a:r>
              <a:rPr sz="1800" spc="-10" dirty="0">
                <a:latin typeface="Arial"/>
                <a:cs typeface="Arial"/>
              </a:rPr>
              <a:t>/kansli</a:t>
            </a:r>
            <a:endParaRPr sz="1800" dirty="0">
              <a:latin typeface="Arial"/>
              <a:cs typeface="Arial"/>
            </a:endParaRPr>
          </a:p>
          <a:p>
            <a:pPr marL="756285" indent="-287020">
              <a:lnSpc>
                <a:spcPct val="100000"/>
              </a:lnSpc>
              <a:buChar char="•"/>
              <a:tabLst>
                <a:tab pos="756285" algn="l"/>
              </a:tabLst>
            </a:pPr>
            <a:r>
              <a:rPr sz="1800" spc="-20" dirty="0">
                <a:latin typeface="Arial"/>
                <a:cs typeface="Arial"/>
              </a:rPr>
              <a:t>Bana</a:t>
            </a:r>
            <a:endParaRPr sz="1800" dirty="0">
              <a:latin typeface="Arial"/>
              <a:cs typeface="Arial"/>
            </a:endParaRPr>
          </a:p>
          <a:p>
            <a:pPr marL="756285" indent="-287020">
              <a:lnSpc>
                <a:spcPct val="100000"/>
              </a:lnSpc>
              <a:buChar char="•"/>
              <a:tabLst>
                <a:tab pos="756285" algn="l"/>
              </a:tabLst>
            </a:pPr>
            <a:r>
              <a:rPr sz="1800" spc="-10" dirty="0" err="1">
                <a:latin typeface="Arial"/>
                <a:cs typeface="Arial"/>
              </a:rPr>
              <a:t>Restaurangen</a:t>
            </a:r>
            <a:endParaRPr lang="sv-SE" sz="1800" spc="-10" dirty="0">
              <a:latin typeface="Arial"/>
              <a:cs typeface="Arial"/>
            </a:endParaRPr>
          </a:p>
          <a:p>
            <a:pPr marL="756285" indent="-287020">
              <a:lnSpc>
                <a:spcPct val="100000"/>
              </a:lnSpc>
              <a:buChar char="•"/>
              <a:tabLst>
                <a:tab pos="756285" algn="l"/>
              </a:tabLst>
            </a:pPr>
            <a:r>
              <a:rPr lang="sv-SE" spc="-10" dirty="0">
                <a:latin typeface="Arial"/>
                <a:cs typeface="Arial"/>
              </a:rPr>
              <a:t>Pro</a:t>
            </a:r>
            <a:endParaRPr sz="1800" dirty="0">
              <a:latin typeface="Arial"/>
              <a:cs typeface="Arial"/>
            </a:endParaRPr>
          </a:p>
          <a:p>
            <a:pPr marL="469265">
              <a:lnSpc>
                <a:spcPct val="100000"/>
              </a:lnSpc>
              <a:tabLst>
                <a:tab pos="756285" algn="l"/>
              </a:tabLst>
            </a:pPr>
            <a:endParaRPr sz="1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95" dirty="0" err="1"/>
              <a:t>Höstmöte</a:t>
            </a:r>
            <a:r>
              <a:rPr spc="-100" dirty="0"/>
              <a:t> </a:t>
            </a:r>
            <a:r>
              <a:rPr spc="-95" dirty="0"/>
              <a:t>202</a:t>
            </a:r>
            <a:r>
              <a:rPr lang="sv-SE" spc="-95" dirty="0"/>
              <a:t>4</a:t>
            </a:r>
            <a:endParaRPr spc="-95" dirty="0"/>
          </a:p>
        </p:txBody>
      </p:sp>
      <p:sp>
        <p:nvSpPr>
          <p:cNvPr id="3" name="object 3"/>
          <p:cNvSpPr/>
          <p:nvPr/>
        </p:nvSpPr>
        <p:spPr>
          <a:xfrm>
            <a:off x="3199892" y="1693926"/>
            <a:ext cx="12700" cy="5164455"/>
          </a:xfrm>
          <a:custGeom>
            <a:avLst/>
            <a:gdLst/>
            <a:ahLst/>
            <a:cxnLst/>
            <a:rect l="l" t="t" r="r" b="b"/>
            <a:pathLst>
              <a:path w="12700" h="5164455">
                <a:moveTo>
                  <a:pt x="12700" y="0"/>
                </a:moveTo>
                <a:lnTo>
                  <a:pt x="0" y="0"/>
                </a:lnTo>
                <a:lnTo>
                  <a:pt x="0" y="5164074"/>
                </a:lnTo>
                <a:lnTo>
                  <a:pt x="12700" y="5164074"/>
                </a:lnTo>
                <a:lnTo>
                  <a:pt x="127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925951" y="1693926"/>
            <a:ext cx="12700" cy="5164455"/>
          </a:xfrm>
          <a:custGeom>
            <a:avLst/>
            <a:gdLst/>
            <a:ahLst/>
            <a:cxnLst/>
            <a:rect l="l" t="t" r="r" b="b"/>
            <a:pathLst>
              <a:path w="12700" h="5164455">
                <a:moveTo>
                  <a:pt x="12700" y="0"/>
                </a:moveTo>
                <a:lnTo>
                  <a:pt x="0" y="0"/>
                </a:lnTo>
                <a:lnTo>
                  <a:pt x="0" y="5164074"/>
                </a:lnTo>
                <a:lnTo>
                  <a:pt x="12700" y="5164074"/>
                </a:lnTo>
                <a:lnTo>
                  <a:pt x="127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882769" y="1693926"/>
            <a:ext cx="12700" cy="5164455"/>
          </a:xfrm>
          <a:custGeom>
            <a:avLst/>
            <a:gdLst/>
            <a:ahLst/>
            <a:cxnLst/>
            <a:rect l="l" t="t" r="r" b="b"/>
            <a:pathLst>
              <a:path w="12700" h="5164455">
                <a:moveTo>
                  <a:pt x="12700" y="0"/>
                </a:moveTo>
                <a:lnTo>
                  <a:pt x="0" y="0"/>
                </a:lnTo>
                <a:lnTo>
                  <a:pt x="0" y="5164074"/>
                </a:lnTo>
                <a:lnTo>
                  <a:pt x="12700" y="5164074"/>
                </a:lnTo>
                <a:lnTo>
                  <a:pt x="127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946902" y="1693926"/>
            <a:ext cx="12700" cy="5164455"/>
          </a:xfrm>
          <a:custGeom>
            <a:avLst/>
            <a:gdLst/>
            <a:ahLst/>
            <a:cxnLst/>
            <a:rect l="l" t="t" r="r" b="b"/>
            <a:pathLst>
              <a:path w="12700" h="5164455">
                <a:moveTo>
                  <a:pt x="12700" y="0"/>
                </a:moveTo>
                <a:lnTo>
                  <a:pt x="0" y="0"/>
                </a:lnTo>
                <a:lnTo>
                  <a:pt x="0" y="5164074"/>
                </a:lnTo>
                <a:lnTo>
                  <a:pt x="12700" y="5164074"/>
                </a:lnTo>
                <a:lnTo>
                  <a:pt x="127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189226" y="1693926"/>
            <a:ext cx="12700" cy="5164455"/>
          </a:xfrm>
          <a:custGeom>
            <a:avLst/>
            <a:gdLst/>
            <a:ahLst/>
            <a:cxnLst/>
            <a:rect l="l" t="t" r="r" b="b"/>
            <a:pathLst>
              <a:path w="12700" h="5164455">
                <a:moveTo>
                  <a:pt x="12700" y="0"/>
                </a:moveTo>
                <a:lnTo>
                  <a:pt x="0" y="0"/>
                </a:lnTo>
                <a:lnTo>
                  <a:pt x="0" y="5164074"/>
                </a:lnTo>
                <a:lnTo>
                  <a:pt x="12700" y="5164074"/>
                </a:lnTo>
                <a:lnTo>
                  <a:pt x="127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294562" y="1693926"/>
            <a:ext cx="28575" cy="5164455"/>
          </a:xfrm>
          <a:custGeom>
            <a:avLst/>
            <a:gdLst/>
            <a:ahLst/>
            <a:cxnLst/>
            <a:rect l="l" t="t" r="r" b="b"/>
            <a:pathLst>
              <a:path w="28575" h="5164455">
                <a:moveTo>
                  <a:pt x="28575" y="0"/>
                </a:moveTo>
                <a:lnTo>
                  <a:pt x="0" y="0"/>
                </a:lnTo>
                <a:lnTo>
                  <a:pt x="0" y="5164074"/>
                </a:lnTo>
                <a:lnTo>
                  <a:pt x="28575" y="5164074"/>
                </a:lnTo>
                <a:lnTo>
                  <a:pt x="28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9" name="objec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209868"/>
              </p:ext>
            </p:extLst>
          </p:nvPr>
        </p:nvGraphicFramePr>
        <p:xfrm>
          <a:off x="2181288" y="1693862"/>
          <a:ext cx="5114287" cy="50825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109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6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6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42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5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38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spc="-10" dirty="0">
                          <a:latin typeface="Arial"/>
                          <a:cs typeface="Arial"/>
                        </a:rPr>
                        <a:t>Kategori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spc="-10" dirty="0">
                          <a:latin typeface="Arial"/>
                          <a:cs typeface="Arial"/>
                        </a:rPr>
                        <a:t>Ålder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3664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spc="-10" dirty="0">
                          <a:latin typeface="Arial"/>
                          <a:cs typeface="Arial"/>
                        </a:rPr>
                        <a:t>Spelavgift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spc="-10" dirty="0">
                          <a:latin typeface="Arial"/>
                          <a:cs typeface="Arial"/>
                        </a:rPr>
                        <a:t>Klubbavgift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spc="-10" dirty="0">
                          <a:latin typeface="Arial"/>
                          <a:cs typeface="Arial"/>
                        </a:rPr>
                        <a:t>Medlemsavgift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Fullvärdig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spc="-25" dirty="0">
                          <a:latin typeface="Arial"/>
                          <a:cs typeface="Arial"/>
                        </a:rPr>
                        <a:t>24+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44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spc="-60" dirty="0">
                          <a:latin typeface="Arial"/>
                          <a:cs typeface="Arial"/>
                        </a:rPr>
                        <a:t>6150</a:t>
                      </a:r>
                      <a:r>
                        <a:rPr sz="12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kr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spc="-25" dirty="0">
                          <a:latin typeface="Arial"/>
                          <a:cs typeface="Arial"/>
                        </a:rPr>
                        <a:t>300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spc="-25" dirty="0">
                          <a:latin typeface="Arial"/>
                          <a:cs typeface="Arial"/>
                        </a:rPr>
                        <a:t>500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Pensionär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spc="-25" dirty="0">
                          <a:latin typeface="Arial"/>
                          <a:cs typeface="Arial"/>
                        </a:rPr>
                        <a:t>67+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44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spc="-60" dirty="0">
                          <a:latin typeface="Arial"/>
                          <a:cs typeface="Arial"/>
                        </a:rPr>
                        <a:t>5</a:t>
                      </a:r>
                      <a:r>
                        <a:rPr lang="sv-SE" sz="1200" spc="-60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200" spc="-60" dirty="0">
                          <a:latin typeface="Arial"/>
                          <a:cs typeface="Arial"/>
                        </a:rPr>
                        <a:t>50</a:t>
                      </a:r>
                      <a:r>
                        <a:rPr sz="12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kr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spc="-25" dirty="0">
                          <a:latin typeface="Arial"/>
                          <a:cs typeface="Arial"/>
                        </a:rPr>
                        <a:t>300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spc="-25" dirty="0">
                          <a:latin typeface="Arial"/>
                          <a:cs typeface="Arial"/>
                        </a:rPr>
                        <a:t>500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spc="-190" dirty="0">
                          <a:latin typeface="Arial"/>
                          <a:cs typeface="Arial"/>
                        </a:rPr>
                        <a:t>GK</a:t>
                      </a:r>
                      <a:r>
                        <a:rPr sz="1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0" dirty="0">
                          <a:latin typeface="Arial"/>
                          <a:cs typeface="Arial"/>
                        </a:rPr>
                        <a:t>År</a:t>
                      </a:r>
                      <a:r>
                        <a:rPr sz="1200" spc="-60" dirty="0">
                          <a:latin typeface="Arial"/>
                          <a:cs typeface="Arial"/>
                        </a:rPr>
                        <a:t> 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spc="-25" dirty="0">
                          <a:latin typeface="Arial"/>
                          <a:cs typeface="Arial"/>
                        </a:rPr>
                        <a:t>24+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44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spc="-60" dirty="0">
                          <a:latin typeface="Arial"/>
                          <a:cs typeface="Arial"/>
                        </a:rPr>
                        <a:t>6150</a:t>
                      </a:r>
                      <a:r>
                        <a:rPr sz="12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kr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spc="-25" dirty="0">
                          <a:latin typeface="Arial"/>
                          <a:cs typeface="Arial"/>
                        </a:rPr>
                        <a:t>300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spc="-25" dirty="0">
                          <a:latin typeface="Arial"/>
                          <a:cs typeface="Arial"/>
                        </a:rPr>
                        <a:t>500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190" dirty="0">
                          <a:latin typeface="Arial"/>
                          <a:cs typeface="Arial"/>
                        </a:rPr>
                        <a:t>GK</a:t>
                      </a:r>
                      <a:r>
                        <a:rPr sz="1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0" dirty="0">
                          <a:latin typeface="Arial"/>
                          <a:cs typeface="Arial"/>
                        </a:rPr>
                        <a:t>År</a:t>
                      </a:r>
                      <a:r>
                        <a:rPr sz="1200" spc="-60" dirty="0">
                          <a:latin typeface="Arial"/>
                          <a:cs typeface="Arial"/>
                        </a:rPr>
                        <a:t> 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25" dirty="0">
                          <a:latin typeface="Arial"/>
                          <a:cs typeface="Arial"/>
                        </a:rPr>
                        <a:t>24+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44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60" dirty="0">
                          <a:latin typeface="Arial"/>
                          <a:cs typeface="Arial"/>
                        </a:rPr>
                        <a:t>5350</a:t>
                      </a:r>
                      <a:r>
                        <a:rPr sz="12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kr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25" dirty="0">
                          <a:latin typeface="Arial"/>
                          <a:cs typeface="Arial"/>
                        </a:rPr>
                        <a:t>300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25" dirty="0">
                          <a:latin typeface="Arial"/>
                          <a:cs typeface="Arial"/>
                        </a:rPr>
                        <a:t>500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6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Ungdom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60" dirty="0">
                          <a:latin typeface="Arial"/>
                          <a:cs typeface="Arial"/>
                        </a:rPr>
                        <a:t>22-</a:t>
                      </a:r>
                      <a:r>
                        <a:rPr sz="1200" spc="-35" dirty="0">
                          <a:latin typeface="Arial"/>
                          <a:cs typeface="Arial"/>
                        </a:rPr>
                        <a:t>23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44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60" dirty="0">
                          <a:latin typeface="Arial"/>
                          <a:cs typeface="Arial"/>
                        </a:rPr>
                        <a:t>3650</a:t>
                      </a:r>
                      <a:r>
                        <a:rPr sz="12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kr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25" dirty="0">
                          <a:latin typeface="Arial"/>
                          <a:cs typeface="Arial"/>
                        </a:rPr>
                        <a:t>300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25" dirty="0">
                          <a:latin typeface="Arial"/>
                          <a:cs typeface="Arial"/>
                        </a:rPr>
                        <a:t>500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Junior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60" dirty="0">
                          <a:latin typeface="Arial"/>
                          <a:cs typeface="Arial"/>
                        </a:rPr>
                        <a:t>19-</a:t>
                      </a:r>
                      <a:r>
                        <a:rPr sz="1200" spc="-35" dirty="0">
                          <a:latin typeface="Arial"/>
                          <a:cs typeface="Arial"/>
                        </a:rPr>
                        <a:t>21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44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60" dirty="0">
                          <a:latin typeface="Arial"/>
                          <a:cs typeface="Arial"/>
                        </a:rPr>
                        <a:t>1400</a:t>
                      </a:r>
                      <a:r>
                        <a:rPr sz="12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kr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lang="sv-SE" sz="1200" spc="-25" dirty="0">
                          <a:latin typeface="Arial"/>
                          <a:cs typeface="Arial"/>
                        </a:rPr>
                        <a:t>300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25" dirty="0">
                          <a:latin typeface="Arial"/>
                          <a:cs typeface="Arial"/>
                        </a:rPr>
                        <a:t>250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36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Junior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5" dirty="0">
                          <a:latin typeface="Arial"/>
                          <a:cs typeface="Arial"/>
                        </a:rPr>
                        <a:t>0-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18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81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65" dirty="0">
                          <a:latin typeface="Arial"/>
                          <a:cs typeface="Arial"/>
                        </a:rPr>
                        <a:t>950</a:t>
                      </a:r>
                      <a:r>
                        <a:rPr sz="12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kr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25" dirty="0">
                          <a:latin typeface="Arial"/>
                          <a:cs typeface="Arial"/>
                        </a:rPr>
                        <a:t>150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25" dirty="0">
                          <a:latin typeface="Arial"/>
                          <a:cs typeface="Arial"/>
                        </a:rPr>
                        <a:t>250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36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135" dirty="0">
                          <a:latin typeface="Arial"/>
                          <a:cs typeface="Arial"/>
                        </a:rPr>
                        <a:t>Bas</a:t>
                      </a:r>
                      <a:r>
                        <a:rPr sz="12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0" dirty="0">
                          <a:latin typeface="Arial"/>
                          <a:cs typeface="Arial"/>
                        </a:rPr>
                        <a:t>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25" dirty="0">
                          <a:latin typeface="Arial"/>
                          <a:cs typeface="Arial"/>
                        </a:rPr>
                        <a:t>24+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44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60" dirty="0">
                          <a:latin typeface="Arial"/>
                          <a:cs typeface="Arial"/>
                        </a:rPr>
                        <a:t>1300</a:t>
                      </a:r>
                      <a:r>
                        <a:rPr sz="12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kr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25" dirty="0">
                          <a:latin typeface="Arial"/>
                          <a:cs typeface="Arial"/>
                        </a:rPr>
                        <a:t>500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36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135" dirty="0">
                          <a:latin typeface="Arial"/>
                          <a:cs typeface="Arial"/>
                        </a:rPr>
                        <a:t>Bas</a:t>
                      </a:r>
                      <a:r>
                        <a:rPr sz="12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0" dirty="0">
                          <a:latin typeface="Arial"/>
                          <a:cs typeface="Arial"/>
                        </a:rPr>
                        <a:t>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25" dirty="0">
                          <a:latin typeface="Arial"/>
                          <a:cs typeface="Arial"/>
                        </a:rPr>
                        <a:t>24+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44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60" dirty="0">
                          <a:latin typeface="Arial"/>
                          <a:cs typeface="Arial"/>
                        </a:rPr>
                        <a:t>1900</a:t>
                      </a:r>
                      <a:r>
                        <a:rPr sz="12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kr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25" dirty="0">
                          <a:latin typeface="Arial"/>
                          <a:cs typeface="Arial"/>
                        </a:rPr>
                        <a:t>500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36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135" dirty="0">
                          <a:latin typeface="Arial"/>
                          <a:cs typeface="Arial"/>
                        </a:rPr>
                        <a:t>Bas</a:t>
                      </a:r>
                      <a:r>
                        <a:rPr sz="12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0" dirty="0">
                          <a:latin typeface="Arial"/>
                          <a:cs typeface="Arial"/>
                        </a:rPr>
                        <a:t>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25" dirty="0">
                          <a:latin typeface="Arial"/>
                          <a:cs typeface="Arial"/>
                        </a:rPr>
                        <a:t>24+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44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60" dirty="0">
                          <a:latin typeface="Arial"/>
                          <a:cs typeface="Arial"/>
                        </a:rPr>
                        <a:t>2400</a:t>
                      </a:r>
                      <a:r>
                        <a:rPr sz="12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kr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25" dirty="0">
                          <a:latin typeface="Arial"/>
                          <a:cs typeface="Arial"/>
                        </a:rPr>
                        <a:t>500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spc="-135" dirty="0">
                          <a:latin typeface="Arial"/>
                          <a:cs typeface="Arial"/>
                        </a:rPr>
                        <a:t>Bas</a:t>
                      </a:r>
                      <a:r>
                        <a:rPr sz="12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Förälder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spc="-25" dirty="0">
                          <a:latin typeface="Arial"/>
                          <a:cs typeface="Arial"/>
                        </a:rPr>
                        <a:t>22+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447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spc="-60" dirty="0">
                          <a:latin typeface="Arial"/>
                          <a:cs typeface="Arial"/>
                        </a:rPr>
                        <a:t>1300</a:t>
                      </a:r>
                      <a:r>
                        <a:rPr sz="12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kr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spc="-25" dirty="0">
                          <a:latin typeface="Arial"/>
                          <a:cs typeface="Arial"/>
                        </a:rPr>
                        <a:t>500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36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6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för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0" dirty="0">
                          <a:latin typeface="Arial"/>
                          <a:cs typeface="Arial"/>
                        </a:rPr>
                        <a:t>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25" dirty="0">
                          <a:latin typeface="Arial"/>
                          <a:cs typeface="Arial"/>
                        </a:rPr>
                        <a:t>24+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44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60" dirty="0">
                          <a:latin typeface="Arial"/>
                          <a:cs typeface="Arial"/>
                        </a:rPr>
                        <a:t>6150</a:t>
                      </a:r>
                      <a:r>
                        <a:rPr sz="12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kr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25" dirty="0">
                          <a:latin typeface="Arial"/>
                          <a:cs typeface="Arial"/>
                        </a:rPr>
                        <a:t>300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25" dirty="0">
                          <a:latin typeface="Arial"/>
                          <a:cs typeface="Arial"/>
                        </a:rPr>
                        <a:t>500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36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Studerande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60" dirty="0">
                          <a:latin typeface="Arial"/>
                          <a:cs typeface="Arial"/>
                        </a:rPr>
                        <a:t>22-</a:t>
                      </a:r>
                      <a:r>
                        <a:rPr sz="1200" spc="-35" dirty="0">
                          <a:latin typeface="Arial"/>
                          <a:cs typeface="Arial"/>
                        </a:rPr>
                        <a:t>30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44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60" dirty="0">
                          <a:latin typeface="Arial"/>
                          <a:cs typeface="Arial"/>
                        </a:rPr>
                        <a:t>2000</a:t>
                      </a:r>
                      <a:r>
                        <a:rPr sz="12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kr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25" dirty="0">
                          <a:latin typeface="Arial"/>
                          <a:cs typeface="Arial"/>
                        </a:rPr>
                        <a:t>500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883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Familjeavgift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5104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60" dirty="0">
                          <a:latin typeface="Arial"/>
                          <a:cs typeface="Arial"/>
                        </a:rPr>
                        <a:t>12500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kr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5" dirty="0">
                          <a:latin typeface="Arial"/>
                          <a:cs typeface="Arial"/>
                        </a:rPr>
                        <a:t>Enligt</a:t>
                      </a:r>
                      <a:r>
                        <a:rPr sz="1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ovan.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5" dirty="0">
                          <a:latin typeface="Arial"/>
                          <a:cs typeface="Arial"/>
                        </a:rPr>
                        <a:t>Enligt</a:t>
                      </a:r>
                      <a:r>
                        <a:rPr sz="1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ovan.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Passiv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spc="-25" dirty="0">
                          <a:latin typeface="Arial"/>
                          <a:cs typeface="Arial"/>
                        </a:rPr>
                        <a:t>500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1974342" y="1366850"/>
            <a:ext cx="267589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Arial"/>
                <a:cs typeface="Arial"/>
              </a:rPr>
              <a:t>Förslag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till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årsavgifter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95" dirty="0" err="1"/>
              <a:t>Höstmöte</a:t>
            </a:r>
            <a:r>
              <a:rPr spc="-100" dirty="0"/>
              <a:t> </a:t>
            </a:r>
            <a:r>
              <a:rPr spc="-95" dirty="0"/>
              <a:t>202</a:t>
            </a:r>
            <a:r>
              <a:rPr lang="sv-SE" spc="-95" dirty="0"/>
              <a:t>4</a:t>
            </a:r>
            <a:endParaRPr spc="-95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3459477"/>
              </p:ext>
            </p:extLst>
          </p:nvPr>
        </p:nvGraphicFramePr>
        <p:xfrm>
          <a:off x="1181100" y="1622425"/>
          <a:ext cx="6636066" cy="51149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09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47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93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10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14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2885">
                <a:tc>
                  <a:txBody>
                    <a:bodyPr/>
                    <a:lstStyle/>
                    <a:p>
                      <a:pPr marL="9525">
                        <a:lnSpc>
                          <a:spcPts val="1655"/>
                        </a:lnSpc>
                      </a:pPr>
                      <a:r>
                        <a:rPr sz="1400" b="1" spc="-10" dirty="0">
                          <a:latin typeface="Arial"/>
                          <a:cs typeface="Arial"/>
                        </a:rPr>
                        <a:t>Intäkter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55"/>
                        </a:lnSpc>
                      </a:pPr>
                      <a:r>
                        <a:rPr sz="1400" b="1" spc="-55" dirty="0" err="1">
                          <a:latin typeface="Arial"/>
                          <a:cs typeface="Arial"/>
                        </a:rPr>
                        <a:t>Utfall</a:t>
                      </a:r>
                      <a:r>
                        <a:rPr sz="1400" b="1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20" dirty="0">
                          <a:latin typeface="Arial"/>
                          <a:cs typeface="Arial"/>
                        </a:rPr>
                        <a:t>202</a:t>
                      </a:r>
                      <a:r>
                        <a:rPr lang="sv-SE" sz="1400" b="1" spc="-20" dirty="0">
                          <a:latin typeface="Arial"/>
                          <a:cs typeface="Arial"/>
                        </a:rPr>
                        <a:t>3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55"/>
                        </a:lnSpc>
                      </a:pPr>
                      <a:r>
                        <a:rPr sz="1400" b="1" spc="-125" dirty="0">
                          <a:latin typeface="Arial"/>
                          <a:cs typeface="Arial"/>
                        </a:rPr>
                        <a:t>Budget</a:t>
                      </a:r>
                      <a:r>
                        <a:rPr sz="14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20" dirty="0">
                          <a:latin typeface="Arial"/>
                          <a:cs typeface="Arial"/>
                        </a:rPr>
                        <a:t>202</a:t>
                      </a:r>
                      <a:r>
                        <a:rPr lang="sv-SE" sz="1400" b="1" spc="-20" dirty="0">
                          <a:latin typeface="Arial"/>
                          <a:cs typeface="Arial"/>
                        </a:rPr>
                        <a:t>4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ts val="1655"/>
                        </a:lnSpc>
                      </a:pPr>
                      <a:r>
                        <a:rPr sz="1400" b="1" spc="-150" dirty="0" err="1">
                          <a:latin typeface="Arial"/>
                          <a:cs typeface="Arial"/>
                        </a:rPr>
                        <a:t>Prognos</a:t>
                      </a:r>
                      <a:r>
                        <a:rPr sz="140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20" dirty="0">
                          <a:latin typeface="Arial"/>
                          <a:cs typeface="Arial"/>
                        </a:rPr>
                        <a:t>202</a:t>
                      </a:r>
                      <a:r>
                        <a:rPr lang="sv-SE" sz="1400" b="1" spc="-20" dirty="0">
                          <a:latin typeface="Arial"/>
                          <a:cs typeface="Arial"/>
                        </a:rPr>
                        <a:t>4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635" algn="r">
                        <a:lnSpc>
                          <a:spcPts val="1655"/>
                        </a:lnSpc>
                      </a:pPr>
                      <a:r>
                        <a:rPr sz="1400" b="1" spc="-125" dirty="0">
                          <a:latin typeface="Arial"/>
                          <a:cs typeface="Arial"/>
                        </a:rPr>
                        <a:t>Budget</a:t>
                      </a:r>
                      <a:r>
                        <a:rPr sz="14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20" dirty="0">
                          <a:latin typeface="Arial"/>
                          <a:cs typeface="Arial"/>
                        </a:rPr>
                        <a:t>202</a:t>
                      </a:r>
                      <a:r>
                        <a:rPr lang="sv-SE" sz="1400" b="1" spc="-20" dirty="0">
                          <a:latin typeface="Arial"/>
                          <a:cs typeface="Arial"/>
                        </a:rPr>
                        <a:t>5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8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835">
                <a:tc>
                  <a:txBody>
                    <a:bodyPr/>
                    <a:lstStyle/>
                    <a:p>
                      <a:pPr marL="9525">
                        <a:lnSpc>
                          <a:spcPts val="1410"/>
                        </a:lnSpc>
                        <a:spcBef>
                          <a:spcPts val="95"/>
                        </a:spcBef>
                      </a:pPr>
                      <a:r>
                        <a:rPr sz="1200" spc="-50" dirty="0">
                          <a:latin typeface="Arial"/>
                          <a:cs typeface="Arial"/>
                        </a:rPr>
                        <a:t>Medlemsrelaterade</a:t>
                      </a:r>
                      <a:r>
                        <a:rPr sz="1200" spc="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avgifter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ts val="1410"/>
                        </a:lnSpc>
                        <a:spcBef>
                          <a:spcPts val="95"/>
                        </a:spcBef>
                      </a:pPr>
                      <a:r>
                        <a:rPr sz="1200" spc="-6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sv-SE" sz="1200" spc="-65" dirty="0">
                          <a:latin typeface="Arial"/>
                          <a:cs typeface="Arial"/>
                        </a:rPr>
                        <a:t>875 787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ts val="1410"/>
                        </a:lnSpc>
                        <a:spcBef>
                          <a:spcPts val="95"/>
                        </a:spcBef>
                      </a:pPr>
                      <a:r>
                        <a:rPr lang="sv-SE" sz="1200" spc="-65" dirty="0">
                          <a:latin typeface="Arial"/>
                          <a:cs typeface="Arial"/>
                        </a:rPr>
                        <a:t>3 093</a:t>
                      </a:r>
                      <a:r>
                        <a:rPr sz="12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000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3175" algn="r">
                        <a:lnSpc>
                          <a:spcPts val="1410"/>
                        </a:lnSpc>
                        <a:spcBef>
                          <a:spcPts val="95"/>
                        </a:spcBef>
                      </a:pPr>
                      <a:r>
                        <a:rPr sz="1200" spc="-6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65" dirty="0">
                          <a:latin typeface="Arial"/>
                          <a:cs typeface="Arial"/>
                        </a:rPr>
                        <a:t>8</a:t>
                      </a:r>
                      <a:r>
                        <a:rPr lang="sv-SE" sz="1200" spc="-65" dirty="0">
                          <a:latin typeface="Arial"/>
                          <a:cs typeface="Arial"/>
                        </a:rPr>
                        <a:t>04</a:t>
                      </a:r>
                      <a:r>
                        <a:rPr sz="12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000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2540" algn="r">
                        <a:lnSpc>
                          <a:spcPts val="1350"/>
                        </a:lnSpc>
                        <a:spcBef>
                          <a:spcPts val="155"/>
                        </a:spcBef>
                      </a:pPr>
                      <a:r>
                        <a:rPr lang="sv-SE" sz="1200" spc="-20" dirty="0">
                          <a:latin typeface="Arial"/>
                          <a:cs typeface="Arial"/>
                        </a:rPr>
                        <a:t>2 938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000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8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835">
                <a:tc>
                  <a:txBody>
                    <a:bodyPr/>
                    <a:lstStyle/>
                    <a:p>
                      <a:pPr marL="9525">
                        <a:lnSpc>
                          <a:spcPts val="1405"/>
                        </a:lnSpc>
                        <a:spcBef>
                          <a:spcPts val="100"/>
                        </a:spcBef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Tävling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ts val="1405"/>
                        </a:lnSpc>
                        <a:spcBef>
                          <a:spcPts val="10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4</a:t>
                      </a:r>
                      <a:r>
                        <a:rPr lang="sv-SE" sz="1200" dirty="0">
                          <a:latin typeface="Arial"/>
                          <a:cs typeface="Arial"/>
                        </a:rPr>
                        <a:t>81 225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ts val="1405"/>
                        </a:lnSpc>
                        <a:spcBef>
                          <a:spcPts val="100"/>
                        </a:spcBef>
                      </a:pPr>
                      <a:r>
                        <a:rPr lang="sv-SE" sz="1200" spc="-65" dirty="0">
                          <a:latin typeface="Arial"/>
                          <a:cs typeface="Arial"/>
                        </a:rPr>
                        <a:t>500</a:t>
                      </a:r>
                      <a:r>
                        <a:rPr sz="12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000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3175" algn="r">
                        <a:lnSpc>
                          <a:spcPts val="1405"/>
                        </a:lnSpc>
                        <a:spcBef>
                          <a:spcPts val="100"/>
                        </a:spcBef>
                      </a:pPr>
                      <a:r>
                        <a:rPr sz="1200" spc="-65" dirty="0">
                          <a:latin typeface="Arial"/>
                          <a:cs typeface="Arial"/>
                        </a:rPr>
                        <a:t>48</a:t>
                      </a:r>
                      <a:r>
                        <a:rPr lang="sv-SE" sz="1200" spc="-65" dirty="0">
                          <a:latin typeface="Arial"/>
                          <a:cs typeface="Arial"/>
                        </a:rPr>
                        <a:t>9</a:t>
                      </a:r>
                      <a:r>
                        <a:rPr sz="12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000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2540" algn="r">
                        <a:lnSpc>
                          <a:spcPts val="1345"/>
                        </a:lnSpc>
                        <a:spcBef>
                          <a:spcPts val="160"/>
                        </a:spcBef>
                      </a:pPr>
                      <a:r>
                        <a:rPr lang="sv-SE" sz="1200" dirty="0">
                          <a:latin typeface="Arial"/>
                          <a:cs typeface="Arial"/>
                        </a:rPr>
                        <a:t>48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000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8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835">
                <a:tc>
                  <a:txBody>
                    <a:bodyPr/>
                    <a:lstStyle/>
                    <a:p>
                      <a:pPr marL="9525">
                        <a:lnSpc>
                          <a:spcPts val="1405"/>
                        </a:lnSpc>
                        <a:spcBef>
                          <a:spcPts val="100"/>
                        </a:spcBef>
                      </a:pPr>
                      <a:r>
                        <a:rPr sz="1200" spc="-85" dirty="0">
                          <a:latin typeface="Arial"/>
                          <a:cs typeface="Arial"/>
                        </a:rPr>
                        <a:t>Reklam</a:t>
                      </a:r>
                      <a:r>
                        <a:rPr sz="12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och</a:t>
                      </a:r>
                      <a:r>
                        <a:rPr sz="12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sponsring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ts val="1345"/>
                        </a:lnSpc>
                        <a:spcBef>
                          <a:spcPts val="16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6</a:t>
                      </a:r>
                      <a:r>
                        <a:rPr lang="sv-SE" sz="1200" dirty="0">
                          <a:latin typeface="Arial"/>
                          <a:cs typeface="Arial"/>
                        </a:rPr>
                        <a:t>67 940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ts val="1405"/>
                        </a:lnSpc>
                        <a:spcBef>
                          <a:spcPts val="100"/>
                        </a:spcBef>
                      </a:pPr>
                      <a:r>
                        <a:rPr sz="1200" spc="-65" dirty="0">
                          <a:latin typeface="Arial"/>
                          <a:cs typeface="Arial"/>
                        </a:rPr>
                        <a:t>6</a:t>
                      </a:r>
                      <a:r>
                        <a:rPr lang="sv-SE" sz="1200" spc="-65" dirty="0">
                          <a:latin typeface="Arial"/>
                          <a:cs typeface="Arial"/>
                        </a:rPr>
                        <a:t>85</a:t>
                      </a:r>
                      <a:r>
                        <a:rPr sz="12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000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3175" algn="r">
                        <a:lnSpc>
                          <a:spcPts val="1405"/>
                        </a:lnSpc>
                        <a:spcBef>
                          <a:spcPts val="100"/>
                        </a:spcBef>
                      </a:pPr>
                      <a:r>
                        <a:rPr lang="sv-SE" sz="1200" spc="-65" dirty="0">
                          <a:latin typeface="Arial"/>
                          <a:cs typeface="Arial"/>
                        </a:rPr>
                        <a:t>725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000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2540" algn="r">
                        <a:lnSpc>
                          <a:spcPts val="1345"/>
                        </a:lnSpc>
                        <a:spcBef>
                          <a:spcPts val="160"/>
                        </a:spcBef>
                      </a:pPr>
                      <a:r>
                        <a:rPr lang="sv-SE" sz="1200" dirty="0">
                          <a:latin typeface="Arial"/>
                          <a:cs typeface="Arial"/>
                        </a:rPr>
                        <a:t>70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000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8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835">
                <a:tc>
                  <a:txBody>
                    <a:bodyPr/>
                    <a:lstStyle/>
                    <a:p>
                      <a:pPr marL="9525">
                        <a:lnSpc>
                          <a:spcPts val="1405"/>
                        </a:lnSpc>
                        <a:spcBef>
                          <a:spcPts val="100"/>
                        </a:spcBef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Gästspel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ts val="1405"/>
                        </a:lnSpc>
                        <a:spcBef>
                          <a:spcPts val="100"/>
                        </a:spcBef>
                      </a:pPr>
                      <a:r>
                        <a:rPr sz="1200" spc="-6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65" dirty="0">
                          <a:latin typeface="Arial"/>
                          <a:cs typeface="Arial"/>
                        </a:rPr>
                        <a:t>1</a:t>
                      </a:r>
                      <a:r>
                        <a:rPr lang="sv-SE" sz="1200" spc="-65" dirty="0">
                          <a:latin typeface="Arial"/>
                          <a:cs typeface="Arial"/>
                        </a:rPr>
                        <a:t>97 726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ts val="1405"/>
                        </a:lnSpc>
                        <a:spcBef>
                          <a:spcPts val="100"/>
                        </a:spcBef>
                      </a:pPr>
                      <a:r>
                        <a:rPr sz="1200" spc="-6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sv-SE" sz="1200" spc="-65" dirty="0">
                          <a:latin typeface="Arial"/>
                          <a:cs typeface="Arial"/>
                        </a:rPr>
                        <a:t>20</a:t>
                      </a:r>
                      <a:r>
                        <a:rPr sz="1200" spc="-65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2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000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3175" algn="r">
                        <a:lnSpc>
                          <a:spcPts val="1405"/>
                        </a:lnSpc>
                        <a:spcBef>
                          <a:spcPts val="100"/>
                        </a:spcBef>
                      </a:pPr>
                      <a:r>
                        <a:rPr sz="1200" spc="-6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65" dirty="0">
                          <a:latin typeface="Arial"/>
                          <a:cs typeface="Arial"/>
                        </a:rPr>
                        <a:t>2</a:t>
                      </a:r>
                      <a:r>
                        <a:rPr lang="sv-SE" sz="1200" spc="-65" dirty="0">
                          <a:latin typeface="Arial"/>
                          <a:cs typeface="Arial"/>
                        </a:rPr>
                        <a:t>31</a:t>
                      </a:r>
                      <a:r>
                        <a:rPr sz="12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000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2540" algn="r">
                        <a:lnSpc>
                          <a:spcPts val="1345"/>
                        </a:lnSpc>
                        <a:spcBef>
                          <a:spcPts val="16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2</a:t>
                      </a:r>
                      <a:r>
                        <a:rPr lang="sv-SE" sz="1200" dirty="0">
                          <a:latin typeface="Arial"/>
                          <a:cs typeface="Arial"/>
                        </a:rPr>
                        <a:t>74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000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8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3835">
                <a:tc>
                  <a:txBody>
                    <a:bodyPr/>
                    <a:lstStyle/>
                    <a:p>
                      <a:pPr marL="9525">
                        <a:lnSpc>
                          <a:spcPts val="1405"/>
                        </a:lnSpc>
                        <a:spcBef>
                          <a:spcPts val="100"/>
                        </a:spcBef>
                      </a:pPr>
                      <a:r>
                        <a:rPr sz="1200" spc="-20" dirty="0">
                          <a:latin typeface="Arial"/>
                          <a:cs typeface="Arial"/>
                        </a:rPr>
                        <a:t>Shop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ts val="1405"/>
                        </a:lnSpc>
                        <a:spcBef>
                          <a:spcPts val="100"/>
                        </a:spcBef>
                      </a:pPr>
                      <a:r>
                        <a:rPr sz="1200" spc="-6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65" dirty="0">
                          <a:latin typeface="Arial"/>
                          <a:cs typeface="Arial"/>
                        </a:rPr>
                        <a:t>34</a:t>
                      </a:r>
                      <a:r>
                        <a:rPr lang="sv-SE" sz="1200" spc="-65" dirty="0">
                          <a:latin typeface="Arial"/>
                          <a:cs typeface="Arial"/>
                        </a:rPr>
                        <a:t>1 747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ts val="1405"/>
                        </a:lnSpc>
                        <a:spcBef>
                          <a:spcPts val="100"/>
                        </a:spcBef>
                      </a:pPr>
                      <a:r>
                        <a:rPr sz="1200" spc="-6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sv-SE" sz="1200" spc="-65" dirty="0">
                          <a:latin typeface="Arial"/>
                          <a:cs typeface="Arial"/>
                        </a:rPr>
                        <a:t>273</a:t>
                      </a:r>
                      <a:r>
                        <a:rPr sz="12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000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3175" algn="r">
                        <a:lnSpc>
                          <a:spcPts val="1405"/>
                        </a:lnSpc>
                        <a:spcBef>
                          <a:spcPts val="100"/>
                        </a:spcBef>
                      </a:pPr>
                      <a:r>
                        <a:rPr sz="1200" spc="-6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sv-SE" sz="1200" spc="-65" dirty="0">
                          <a:latin typeface="Arial"/>
                          <a:cs typeface="Arial"/>
                        </a:rPr>
                        <a:t>606</a:t>
                      </a:r>
                      <a:r>
                        <a:rPr sz="12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000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2540" algn="r">
                        <a:lnSpc>
                          <a:spcPts val="1345"/>
                        </a:lnSpc>
                        <a:spcBef>
                          <a:spcPts val="16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sv-SE" sz="1200" spc="-10" dirty="0">
                          <a:latin typeface="Arial"/>
                          <a:cs typeface="Arial"/>
                        </a:rPr>
                        <a:t>401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000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38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3835">
                <a:tc>
                  <a:txBody>
                    <a:bodyPr/>
                    <a:lstStyle/>
                    <a:p>
                      <a:pPr marL="9525">
                        <a:lnSpc>
                          <a:spcPts val="1405"/>
                        </a:lnSpc>
                        <a:spcBef>
                          <a:spcPts val="100"/>
                        </a:spcBef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Restaurang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ts val="1405"/>
                        </a:lnSpc>
                        <a:spcBef>
                          <a:spcPts val="100"/>
                        </a:spcBef>
                      </a:pPr>
                      <a:r>
                        <a:rPr sz="1200" spc="-65" dirty="0">
                          <a:latin typeface="Arial"/>
                          <a:cs typeface="Arial"/>
                        </a:rPr>
                        <a:t>9</a:t>
                      </a:r>
                      <a:r>
                        <a:rPr lang="sv-SE" sz="1200" spc="-65" dirty="0">
                          <a:latin typeface="Arial"/>
                          <a:cs typeface="Arial"/>
                        </a:rPr>
                        <a:t>68 718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ts val="1345"/>
                        </a:lnSpc>
                        <a:spcBef>
                          <a:spcPts val="16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950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000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3175" algn="r">
                        <a:lnSpc>
                          <a:spcPts val="1345"/>
                        </a:lnSpc>
                        <a:spcBef>
                          <a:spcPts val="165"/>
                        </a:spcBef>
                      </a:pPr>
                      <a:r>
                        <a:rPr lang="sv-SE" sz="1200" spc="-20" dirty="0">
                          <a:latin typeface="Arial"/>
                          <a:cs typeface="Arial"/>
                        </a:rPr>
                        <a:t>1 160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000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2540" algn="r">
                        <a:lnSpc>
                          <a:spcPts val="1345"/>
                        </a:lnSpc>
                        <a:spcBef>
                          <a:spcPts val="165"/>
                        </a:spcBef>
                      </a:pPr>
                      <a:r>
                        <a:rPr lang="sv-SE" sz="1200" dirty="0">
                          <a:latin typeface="Arial"/>
                          <a:cs typeface="Arial"/>
                        </a:rPr>
                        <a:t>1 1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50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000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38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3835">
                <a:tc>
                  <a:txBody>
                    <a:bodyPr/>
                    <a:lstStyle/>
                    <a:p>
                      <a:pPr marL="9525">
                        <a:lnSpc>
                          <a:spcPts val="1405"/>
                        </a:lnSpc>
                        <a:spcBef>
                          <a:spcPts val="100"/>
                        </a:spcBef>
                      </a:pPr>
                      <a:r>
                        <a:rPr sz="1200" spc="-45" dirty="0">
                          <a:latin typeface="Arial"/>
                          <a:cs typeface="Arial"/>
                        </a:rPr>
                        <a:t>Lektioner </a:t>
                      </a:r>
                      <a:r>
                        <a:rPr sz="1200" spc="-60" dirty="0">
                          <a:latin typeface="Arial"/>
                          <a:cs typeface="Arial"/>
                        </a:rPr>
                        <a:t>och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range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ts val="1405"/>
                        </a:lnSpc>
                        <a:spcBef>
                          <a:spcPts val="100"/>
                        </a:spcBef>
                      </a:pPr>
                      <a:r>
                        <a:rPr lang="sv-SE" sz="1200" spc="-60" dirty="0">
                          <a:latin typeface="Arial"/>
                          <a:cs typeface="Arial"/>
                        </a:rPr>
                        <a:t>325 940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635" algn="r">
                        <a:lnSpc>
                          <a:spcPts val="1405"/>
                        </a:lnSpc>
                        <a:spcBef>
                          <a:spcPts val="100"/>
                        </a:spcBef>
                      </a:pPr>
                      <a:r>
                        <a:rPr sz="1200" spc="-60" dirty="0">
                          <a:latin typeface="Arial"/>
                          <a:cs typeface="Arial"/>
                        </a:rPr>
                        <a:t>2</a:t>
                      </a:r>
                      <a:r>
                        <a:rPr lang="sv-SE" sz="1200" spc="-60" dirty="0">
                          <a:latin typeface="Arial"/>
                          <a:cs typeface="Arial"/>
                        </a:rPr>
                        <a:t>80</a:t>
                      </a:r>
                      <a:r>
                        <a:rPr sz="12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000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2540" algn="r">
                        <a:lnSpc>
                          <a:spcPts val="1405"/>
                        </a:lnSpc>
                        <a:spcBef>
                          <a:spcPts val="100"/>
                        </a:spcBef>
                      </a:pPr>
                      <a:r>
                        <a:rPr sz="1200" spc="-60" dirty="0">
                          <a:latin typeface="Arial"/>
                          <a:cs typeface="Arial"/>
                        </a:rPr>
                        <a:t>3</a:t>
                      </a:r>
                      <a:r>
                        <a:rPr lang="sv-SE" sz="1200" spc="-60" dirty="0">
                          <a:latin typeface="Arial"/>
                          <a:cs typeface="Arial"/>
                        </a:rPr>
                        <a:t>85</a:t>
                      </a:r>
                      <a:r>
                        <a:rPr sz="12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000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ts val="1345"/>
                        </a:lnSpc>
                        <a:spcBef>
                          <a:spcPts val="160"/>
                        </a:spcBef>
                      </a:pPr>
                      <a:r>
                        <a:rPr lang="sv-SE" sz="1200" dirty="0">
                          <a:latin typeface="Arial"/>
                          <a:cs typeface="Arial"/>
                        </a:rPr>
                        <a:t>37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000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38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3835">
                <a:tc>
                  <a:txBody>
                    <a:bodyPr/>
                    <a:lstStyle/>
                    <a:p>
                      <a:pPr marL="9525">
                        <a:lnSpc>
                          <a:spcPts val="1400"/>
                        </a:lnSpc>
                        <a:spcBef>
                          <a:spcPts val="105"/>
                        </a:spcBef>
                      </a:pPr>
                      <a:r>
                        <a:rPr sz="1200" spc="-70" dirty="0">
                          <a:latin typeface="Arial"/>
                          <a:cs typeface="Arial"/>
                        </a:rPr>
                        <a:t>Bidrag</a:t>
                      </a:r>
                      <a:r>
                        <a:rPr sz="12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och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gåvor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ts val="1340"/>
                        </a:lnSpc>
                        <a:spcBef>
                          <a:spcPts val="165"/>
                        </a:spcBef>
                      </a:pPr>
                      <a:r>
                        <a:rPr lang="sv-SE" sz="1200" dirty="0">
                          <a:latin typeface="Arial"/>
                          <a:cs typeface="Arial"/>
                        </a:rPr>
                        <a:t>313 614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ts val="1400"/>
                        </a:lnSpc>
                        <a:spcBef>
                          <a:spcPts val="105"/>
                        </a:spcBef>
                      </a:pPr>
                      <a:r>
                        <a:rPr lang="sv-SE" sz="1200" spc="-65" dirty="0">
                          <a:latin typeface="Arial"/>
                          <a:cs typeface="Arial"/>
                        </a:rPr>
                        <a:t>225</a:t>
                      </a:r>
                      <a:r>
                        <a:rPr sz="12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000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3175" algn="r">
                        <a:lnSpc>
                          <a:spcPts val="1400"/>
                        </a:lnSpc>
                        <a:spcBef>
                          <a:spcPts val="105"/>
                        </a:spcBef>
                      </a:pPr>
                      <a:r>
                        <a:rPr sz="1200" spc="-65" dirty="0">
                          <a:latin typeface="Arial"/>
                          <a:cs typeface="Arial"/>
                        </a:rPr>
                        <a:t>2</a:t>
                      </a:r>
                      <a:r>
                        <a:rPr lang="sv-SE" sz="1200" spc="-65" dirty="0">
                          <a:latin typeface="Arial"/>
                          <a:cs typeface="Arial"/>
                        </a:rPr>
                        <a:t>39</a:t>
                      </a:r>
                      <a:r>
                        <a:rPr sz="12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000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2540" algn="r">
                        <a:lnSpc>
                          <a:spcPts val="1340"/>
                        </a:lnSpc>
                        <a:spcBef>
                          <a:spcPts val="16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2</a:t>
                      </a:r>
                      <a:r>
                        <a:rPr lang="sv-SE" sz="120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000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38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3835">
                <a:tc>
                  <a:txBody>
                    <a:bodyPr/>
                    <a:lstStyle/>
                    <a:p>
                      <a:pPr marL="9525">
                        <a:lnSpc>
                          <a:spcPts val="1400"/>
                        </a:lnSpc>
                        <a:spcBef>
                          <a:spcPts val="105"/>
                        </a:spcBef>
                      </a:pPr>
                      <a:r>
                        <a:rPr sz="1200" spc="-65" dirty="0">
                          <a:latin typeface="Arial"/>
                          <a:cs typeface="Arial"/>
                        </a:rPr>
                        <a:t>Externa</a:t>
                      </a:r>
                      <a:r>
                        <a:rPr sz="12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uppdrag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ts val="1400"/>
                        </a:lnSpc>
                        <a:spcBef>
                          <a:spcPts val="105"/>
                        </a:spcBef>
                      </a:pPr>
                      <a:r>
                        <a:rPr lang="sv-SE" sz="1200" spc="-65" dirty="0">
                          <a:latin typeface="Arial"/>
                          <a:cs typeface="Arial"/>
                        </a:rPr>
                        <a:t>1 079 945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ts val="1400"/>
                        </a:lnSpc>
                        <a:spcBef>
                          <a:spcPts val="105"/>
                        </a:spcBef>
                      </a:pPr>
                      <a:r>
                        <a:rPr sz="1200" spc="-6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65" dirty="0">
                          <a:latin typeface="Arial"/>
                          <a:cs typeface="Arial"/>
                        </a:rPr>
                        <a:t>0</a:t>
                      </a:r>
                      <a:r>
                        <a:rPr lang="sv-SE" sz="1200" spc="-65" dirty="0">
                          <a:latin typeface="Arial"/>
                          <a:cs typeface="Arial"/>
                        </a:rPr>
                        <a:t>55</a:t>
                      </a:r>
                      <a:r>
                        <a:rPr sz="12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000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3175" algn="r">
                        <a:lnSpc>
                          <a:spcPts val="1400"/>
                        </a:lnSpc>
                        <a:spcBef>
                          <a:spcPts val="105"/>
                        </a:spcBef>
                      </a:pPr>
                      <a:r>
                        <a:rPr sz="1200" spc="-6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65" dirty="0">
                          <a:latin typeface="Arial"/>
                          <a:cs typeface="Arial"/>
                        </a:rPr>
                        <a:t>0</a:t>
                      </a:r>
                      <a:r>
                        <a:rPr lang="sv-SE" sz="1200" spc="-65" dirty="0">
                          <a:latin typeface="Arial"/>
                          <a:cs typeface="Arial"/>
                        </a:rPr>
                        <a:t>80</a:t>
                      </a:r>
                      <a:r>
                        <a:rPr sz="12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000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2540" algn="r">
                        <a:lnSpc>
                          <a:spcPts val="1340"/>
                        </a:lnSpc>
                        <a:spcBef>
                          <a:spcPts val="16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r>
                        <a:rPr lang="sv-SE" sz="1200" dirty="0">
                          <a:latin typeface="Arial"/>
                          <a:cs typeface="Arial"/>
                        </a:rPr>
                        <a:t>7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000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038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03835">
                <a:tc>
                  <a:txBody>
                    <a:bodyPr/>
                    <a:lstStyle/>
                    <a:p>
                      <a:pPr marL="9525">
                        <a:lnSpc>
                          <a:spcPts val="1400"/>
                        </a:lnSpc>
                        <a:spcBef>
                          <a:spcPts val="105"/>
                        </a:spcBef>
                      </a:pPr>
                      <a:r>
                        <a:rPr sz="1200" spc="-75" dirty="0">
                          <a:latin typeface="Arial"/>
                          <a:cs typeface="Arial"/>
                        </a:rPr>
                        <a:t>Övriga</a:t>
                      </a:r>
                      <a:r>
                        <a:rPr sz="12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intäkter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ts val="1340"/>
                        </a:lnSpc>
                        <a:spcBef>
                          <a:spcPts val="16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1</a:t>
                      </a:r>
                      <a:r>
                        <a:rPr lang="sv-SE" sz="1200" dirty="0">
                          <a:latin typeface="Arial"/>
                          <a:cs typeface="Arial"/>
                        </a:rPr>
                        <a:t>69 640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ts val="1400"/>
                        </a:lnSpc>
                        <a:spcBef>
                          <a:spcPts val="105"/>
                        </a:spcBef>
                      </a:pPr>
                      <a:r>
                        <a:rPr lang="sv-SE" sz="1200" spc="-65" dirty="0">
                          <a:latin typeface="Arial"/>
                          <a:cs typeface="Arial"/>
                        </a:rPr>
                        <a:t>63</a:t>
                      </a:r>
                      <a:r>
                        <a:rPr sz="1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000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3175" algn="r">
                        <a:lnSpc>
                          <a:spcPts val="1400"/>
                        </a:lnSpc>
                        <a:spcBef>
                          <a:spcPts val="105"/>
                        </a:spcBef>
                      </a:pPr>
                      <a:r>
                        <a:rPr sz="1200" spc="-65" dirty="0">
                          <a:latin typeface="Arial"/>
                          <a:cs typeface="Arial"/>
                        </a:rPr>
                        <a:t>1</a:t>
                      </a:r>
                      <a:r>
                        <a:rPr lang="sv-SE" sz="1200" spc="-65" dirty="0">
                          <a:latin typeface="Arial"/>
                          <a:cs typeface="Arial"/>
                        </a:rPr>
                        <a:t>62</a:t>
                      </a:r>
                      <a:r>
                        <a:rPr sz="12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000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2540" algn="r">
                        <a:lnSpc>
                          <a:spcPts val="1340"/>
                        </a:lnSpc>
                        <a:spcBef>
                          <a:spcPts val="165"/>
                        </a:spcBef>
                      </a:pPr>
                      <a:r>
                        <a:rPr lang="sv-SE" sz="1200" spc="-10" dirty="0">
                          <a:latin typeface="Arial"/>
                          <a:cs typeface="Arial"/>
                        </a:rPr>
                        <a:t>90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000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038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03835">
                <a:tc>
                  <a:txBody>
                    <a:bodyPr/>
                    <a:lstStyle/>
                    <a:p>
                      <a:pPr marL="9525">
                        <a:lnSpc>
                          <a:spcPts val="1400"/>
                        </a:lnSpc>
                        <a:spcBef>
                          <a:spcPts val="105"/>
                        </a:spcBef>
                      </a:pPr>
                      <a:r>
                        <a:rPr sz="1200" spc="-30" dirty="0">
                          <a:latin typeface="Arial"/>
                          <a:cs typeface="Arial"/>
                        </a:rPr>
                        <a:t>Interna</a:t>
                      </a:r>
                      <a:r>
                        <a:rPr sz="12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intäkter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ts val="1400"/>
                        </a:lnSpc>
                        <a:spcBef>
                          <a:spcPts val="105"/>
                        </a:spcBef>
                      </a:pPr>
                      <a:r>
                        <a:rPr lang="sv-SE" sz="1200" spc="-65" dirty="0">
                          <a:latin typeface="Arial"/>
                          <a:cs typeface="Arial"/>
                        </a:rPr>
                        <a:t>1 012 831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ts val="1400"/>
                        </a:lnSpc>
                        <a:spcBef>
                          <a:spcPts val="105"/>
                        </a:spcBef>
                      </a:pPr>
                      <a:r>
                        <a:rPr lang="sv-SE" sz="1200" spc="-65" dirty="0">
                          <a:latin typeface="Arial"/>
                          <a:cs typeface="Arial"/>
                        </a:rPr>
                        <a:t>1 049</a:t>
                      </a:r>
                      <a:r>
                        <a:rPr sz="12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000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3175" algn="r">
                        <a:lnSpc>
                          <a:spcPts val="1400"/>
                        </a:lnSpc>
                        <a:spcBef>
                          <a:spcPts val="105"/>
                        </a:spcBef>
                      </a:pPr>
                      <a:r>
                        <a:rPr sz="1200" spc="-6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65" dirty="0">
                          <a:latin typeface="Arial"/>
                          <a:cs typeface="Arial"/>
                        </a:rPr>
                        <a:t>0</a:t>
                      </a:r>
                      <a:r>
                        <a:rPr lang="sv-SE" sz="1200" spc="-65" dirty="0">
                          <a:latin typeface="Arial"/>
                          <a:cs typeface="Arial"/>
                        </a:rPr>
                        <a:t>92</a:t>
                      </a:r>
                      <a:r>
                        <a:rPr sz="12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000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2540" algn="r">
                        <a:lnSpc>
                          <a:spcPts val="1340"/>
                        </a:lnSpc>
                        <a:spcBef>
                          <a:spcPts val="16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0</a:t>
                      </a:r>
                      <a:r>
                        <a:rPr lang="sv-SE" sz="1200" dirty="0">
                          <a:latin typeface="Arial"/>
                          <a:cs typeface="Arial"/>
                        </a:rPr>
                        <a:t>62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000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038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03835">
                <a:tc>
                  <a:txBody>
                    <a:bodyPr/>
                    <a:lstStyle/>
                    <a:p>
                      <a:pPr marL="9525">
                        <a:lnSpc>
                          <a:spcPts val="1400"/>
                        </a:lnSpc>
                        <a:spcBef>
                          <a:spcPts val="105"/>
                        </a:spcBef>
                      </a:pPr>
                      <a:r>
                        <a:rPr sz="1200" b="1" spc="-125" dirty="0">
                          <a:latin typeface="Arial"/>
                          <a:cs typeface="Arial"/>
                        </a:rPr>
                        <a:t>Summa</a:t>
                      </a:r>
                      <a:r>
                        <a:rPr sz="120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intäkter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ts val="1400"/>
                        </a:lnSpc>
                        <a:spcBef>
                          <a:spcPts val="105"/>
                        </a:spcBef>
                      </a:pPr>
                      <a:r>
                        <a:rPr lang="sv-SE" sz="1200" b="1" spc="-65" dirty="0">
                          <a:latin typeface="Arial"/>
                          <a:cs typeface="Arial"/>
                        </a:rPr>
                        <a:t>10 435 113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ts val="1400"/>
                        </a:lnSpc>
                        <a:spcBef>
                          <a:spcPts val="105"/>
                        </a:spcBef>
                      </a:pPr>
                      <a:r>
                        <a:rPr sz="1200" b="1" spc="-65" dirty="0">
                          <a:latin typeface="Arial"/>
                          <a:cs typeface="Arial"/>
                        </a:rPr>
                        <a:t>10</a:t>
                      </a:r>
                      <a:r>
                        <a:rPr sz="12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sv-SE" sz="1200" b="1" spc="-65" dirty="0">
                          <a:latin typeface="Arial"/>
                          <a:cs typeface="Arial"/>
                        </a:rPr>
                        <a:t>373</a:t>
                      </a:r>
                      <a:r>
                        <a:rPr sz="12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25" dirty="0">
                          <a:latin typeface="Arial"/>
                          <a:cs typeface="Arial"/>
                        </a:rPr>
                        <a:t>000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3175" algn="r">
                        <a:lnSpc>
                          <a:spcPts val="1400"/>
                        </a:lnSpc>
                        <a:spcBef>
                          <a:spcPts val="105"/>
                        </a:spcBef>
                      </a:pPr>
                      <a:r>
                        <a:rPr sz="1200" b="1" spc="-65" dirty="0">
                          <a:latin typeface="Arial"/>
                          <a:cs typeface="Arial"/>
                        </a:rPr>
                        <a:t>10</a:t>
                      </a:r>
                      <a:r>
                        <a:rPr sz="12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sv-SE" sz="1200" b="1" spc="-65" dirty="0">
                          <a:latin typeface="Arial"/>
                          <a:cs typeface="Arial"/>
                        </a:rPr>
                        <a:t>973</a:t>
                      </a:r>
                      <a:r>
                        <a:rPr sz="12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25" dirty="0">
                          <a:latin typeface="Arial"/>
                          <a:cs typeface="Arial"/>
                        </a:rPr>
                        <a:t>000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2540" algn="r">
                        <a:lnSpc>
                          <a:spcPts val="1340"/>
                        </a:lnSpc>
                        <a:spcBef>
                          <a:spcPts val="165"/>
                        </a:spcBef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10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sv-SE" sz="1200" b="1" spc="-10" dirty="0">
                          <a:latin typeface="Arial"/>
                          <a:cs typeface="Arial"/>
                        </a:rPr>
                        <a:t>780</a:t>
                      </a:r>
                      <a:r>
                        <a:rPr sz="12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25" dirty="0">
                          <a:latin typeface="Arial"/>
                          <a:cs typeface="Arial"/>
                        </a:rPr>
                        <a:t>000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2919" y="24408"/>
            <a:ext cx="8122419" cy="111390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34644" y="756284"/>
            <a:ext cx="19335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95" dirty="0" err="1"/>
              <a:t>Höstmöte</a:t>
            </a:r>
            <a:r>
              <a:rPr spc="-100" dirty="0"/>
              <a:t> </a:t>
            </a:r>
            <a:r>
              <a:rPr spc="-95" dirty="0"/>
              <a:t>202</a:t>
            </a:r>
            <a:r>
              <a:rPr lang="sv-SE" spc="-95" dirty="0"/>
              <a:t>4</a:t>
            </a:r>
            <a:endParaRPr spc="-95" dirty="0"/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4126874"/>
              </p:ext>
            </p:extLst>
          </p:nvPr>
        </p:nvGraphicFramePr>
        <p:xfrm>
          <a:off x="1893887" y="1131887"/>
          <a:ext cx="6048374" cy="56965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278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41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80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67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844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100" b="1" spc="-10" dirty="0">
                          <a:latin typeface="Arial"/>
                          <a:cs typeface="Arial"/>
                        </a:rPr>
                        <a:t>Kostnader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100" b="1" spc="-40" dirty="0" err="1">
                          <a:latin typeface="Arial"/>
                          <a:cs typeface="Arial"/>
                        </a:rPr>
                        <a:t>Utfall</a:t>
                      </a:r>
                      <a:r>
                        <a:rPr sz="110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0" dirty="0">
                          <a:latin typeface="Arial"/>
                          <a:cs typeface="Arial"/>
                        </a:rPr>
                        <a:t>202</a:t>
                      </a:r>
                      <a:r>
                        <a:rPr lang="sv-SE" sz="1100" b="1" spc="-20" dirty="0">
                          <a:latin typeface="Arial"/>
                          <a:cs typeface="Arial"/>
                        </a:rPr>
                        <a:t>3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100" b="1" spc="-100" dirty="0">
                          <a:latin typeface="Arial"/>
                          <a:cs typeface="Arial"/>
                        </a:rPr>
                        <a:t>Budget</a:t>
                      </a:r>
                      <a:r>
                        <a:rPr sz="11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0" dirty="0">
                          <a:latin typeface="Arial"/>
                          <a:cs typeface="Arial"/>
                        </a:rPr>
                        <a:t>202</a:t>
                      </a:r>
                      <a:r>
                        <a:rPr lang="sv-SE" sz="1100" b="1" spc="-20" dirty="0">
                          <a:latin typeface="Arial"/>
                          <a:cs typeface="Arial"/>
                        </a:rPr>
                        <a:t>4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100" b="1" spc="-125" dirty="0" err="1">
                          <a:latin typeface="Arial"/>
                          <a:cs typeface="Arial"/>
                        </a:rPr>
                        <a:t>Prognos</a:t>
                      </a:r>
                      <a:r>
                        <a:rPr sz="11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0" dirty="0">
                          <a:latin typeface="Arial"/>
                          <a:cs typeface="Arial"/>
                        </a:rPr>
                        <a:t>202</a:t>
                      </a:r>
                      <a:r>
                        <a:rPr lang="sv-SE" sz="1100" b="1" spc="-20" dirty="0">
                          <a:latin typeface="Arial"/>
                          <a:cs typeface="Arial"/>
                        </a:rPr>
                        <a:t>4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100" b="1" spc="-100" dirty="0">
                          <a:latin typeface="Arial"/>
                          <a:cs typeface="Arial"/>
                        </a:rPr>
                        <a:t>Budget</a:t>
                      </a:r>
                      <a:r>
                        <a:rPr sz="11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0" dirty="0">
                          <a:latin typeface="Arial"/>
                          <a:cs typeface="Arial"/>
                        </a:rPr>
                        <a:t>202</a:t>
                      </a:r>
                      <a:r>
                        <a:rPr lang="sv-SE" sz="1100" b="1" spc="-20" dirty="0">
                          <a:latin typeface="Arial"/>
                          <a:cs typeface="Arial"/>
                        </a:rPr>
                        <a:t>5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079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100" spc="-10" dirty="0">
                          <a:latin typeface="Arial"/>
                          <a:cs typeface="Arial"/>
                        </a:rPr>
                        <a:t>Tävling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1</a:t>
                      </a:r>
                      <a:r>
                        <a:rPr lang="sv-SE" sz="1100" dirty="0">
                          <a:latin typeface="Arial"/>
                          <a:cs typeface="Arial"/>
                        </a:rPr>
                        <a:t>45 495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100" spc="-60" dirty="0">
                          <a:latin typeface="Arial"/>
                          <a:cs typeface="Arial"/>
                        </a:rPr>
                        <a:t>1</a:t>
                      </a:r>
                      <a:r>
                        <a:rPr lang="sv-SE" sz="1100" spc="-60" dirty="0">
                          <a:latin typeface="Arial"/>
                          <a:cs typeface="Arial"/>
                        </a:rPr>
                        <a:t>50</a:t>
                      </a:r>
                      <a:r>
                        <a:rPr sz="11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25" dirty="0">
                          <a:latin typeface="Arial"/>
                          <a:cs typeface="Arial"/>
                        </a:rPr>
                        <a:t>000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100" spc="-60" dirty="0">
                          <a:latin typeface="Arial"/>
                          <a:cs typeface="Arial"/>
                        </a:rPr>
                        <a:t>1</a:t>
                      </a:r>
                      <a:r>
                        <a:rPr lang="sv-SE" sz="1100" spc="-6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100" spc="-6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1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25" dirty="0">
                          <a:latin typeface="Arial"/>
                          <a:cs typeface="Arial"/>
                        </a:rPr>
                        <a:t>000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100" spc="-60" dirty="0">
                          <a:latin typeface="Arial"/>
                          <a:cs typeface="Arial"/>
                        </a:rPr>
                        <a:t>1</a:t>
                      </a:r>
                      <a:r>
                        <a:rPr lang="sv-SE" sz="1100" spc="-60" dirty="0">
                          <a:latin typeface="Arial"/>
                          <a:cs typeface="Arial"/>
                        </a:rPr>
                        <a:t>34</a:t>
                      </a:r>
                      <a:r>
                        <a:rPr sz="11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25" dirty="0">
                          <a:latin typeface="Arial"/>
                          <a:cs typeface="Arial"/>
                        </a:rPr>
                        <a:t>000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4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07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100" spc="-20" dirty="0">
                          <a:latin typeface="Arial"/>
                          <a:cs typeface="Arial"/>
                        </a:rPr>
                        <a:t>Shop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1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0</a:t>
                      </a:r>
                      <a:r>
                        <a:rPr lang="sv-SE" sz="1100" dirty="0">
                          <a:latin typeface="Arial"/>
                          <a:cs typeface="Arial"/>
                        </a:rPr>
                        <a:t>53 437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lang="sv-SE" sz="1100" spc="-65" dirty="0">
                          <a:latin typeface="Arial"/>
                          <a:cs typeface="Arial"/>
                        </a:rPr>
                        <a:t>940</a:t>
                      </a:r>
                      <a:r>
                        <a:rPr sz="11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25" dirty="0">
                          <a:latin typeface="Arial"/>
                          <a:cs typeface="Arial"/>
                        </a:rPr>
                        <a:t>000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384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100" spc="-6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1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sv-SE" sz="1100" spc="-60" dirty="0">
                          <a:latin typeface="Arial"/>
                          <a:cs typeface="Arial"/>
                        </a:rPr>
                        <a:t>270</a:t>
                      </a:r>
                      <a:r>
                        <a:rPr sz="11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25" dirty="0">
                          <a:latin typeface="Arial"/>
                          <a:cs typeface="Arial"/>
                        </a:rPr>
                        <a:t>000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02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lang="sv-SE" sz="1100" spc="-60" dirty="0">
                          <a:latin typeface="Arial"/>
                          <a:cs typeface="Arial"/>
                        </a:rPr>
                        <a:t>1 12</a:t>
                      </a:r>
                      <a:r>
                        <a:rPr sz="1100" spc="-60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1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25" dirty="0">
                          <a:latin typeface="Arial"/>
                          <a:cs typeface="Arial"/>
                        </a:rPr>
                        <a:t>000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0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079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100" spc="-10" dirty="0">
                          <a:latin typeface="Arial"/>
                          <a:cs typeface="Arial"/>
                        </a:rPr>
                        <a:t>Restaurang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lang="sv-SE" sz="1100" dirty="0">
                          <a:latin typeface="Arial"/>
                          <a:cs typeface="Arial"/>
                        </a:rPr>
                        <a:t>484 274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100" spc="-60" dirty="0">
                          <a:latin typeface="Arial"/>
                          <a:cs typeface="Arial"/>
                        </a:rPr>
                        <a:t>550</a:t>
                      </a:r>
                      <a:r>
                        <a:rPr sz="11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25" dirty="0">
                          <a:latin typeface="Arial"/>
                          <a:cs typeface="Arial"/>
                        </a:rPr>
                        <a:t>000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lang="sv-SE" sz="1100" spc="-60" dirty="0">
                          <a:latin typeface="Arial"/>
                          <a:cs typeface="Arial"/>
                        </a:rPr>
                        <a:t>620</a:t>
                      </a:r>
                      <a:r>
                        <a:rPr sz="11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25" dirty="0">
                          <a:latin typeface="Arial"/>
                          <a:cs typeface="Arial"/>
                        </a:rPr>
                        <a:t>000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lang="sv-SE" sz="1100" spc="-60" dirty="0">
                          <a:latin typeface="Arial"/>
                          <a:cs typeface="Arial"/>
                        </a:rPr>
                        <a:t>62</a:t>
                      </a:r>
                      <a:r>
                        <a:rPr sz="1100" spc="-60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1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25" dirty="0">
                          <a:latin typeface="Arial"/>
                          <a:cs typeface="Arial"/>
                        </a:rPr>
                        <a:t>000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84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079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100" spc="-65" dirty="0">
                          <a:latin typeface="Arial"/>
                          <a:cs typeface="Arial"/>
                        </a:rPr>
                        <a:t>Övriga</a:t>
                      </a:r>
                      <a:r>
                        <a:rPr sz="11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45" dirty="0">
                          <a:latin typeface="Arial"/>
                          <a:cs typeface="Arial"/>
                        </a:rPr>
                        <a:t>externa</a:t>
                      </a:r>
                      <a:r>
                        <a:rPr sz="11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kostnader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1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sv-SE" sz="1100" spc="-15" dirty="0">
                          <a:latin typeface="Arial"/>
                          <a:cs typeface="Arial"/>
                        </a:rPr>
                        <a:t>780 395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100" spc="-6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1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60" dirty="0">
                          <a:latin typeface="Arial"/>
                          <a:cs typeface="Arial"/>
                        </a:rPr>
                        <a:t>6</a:t>
                      </a:r>
                      <a:r>
                        <a:rPr lang="sv-SE" sz="1100" spc="-60" dirty="0">
                          <a:latin typeface="Arial"/>
                          <a:cs typeface="Arial"/>
                        </a:rPr>
                        <a:t>86 </a:t>
                      </a:r>
                      <a:r>
                        <a:rPr sz="1100" spc="-25" dirty="0">
                          <a:latin typeface="Arial"/>
                          <a:cs typeface="Arial"/>
                        </a:rPr>
                        <a:t>000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lang="sv-SE" sz="1100" spc="-65" dirty="0">
                          <a:latin typeface="Arial"/>
                          <a:cs typeface="Arial"/>
                        </a:rPr>
                        <a:t>3 116</a:t>
                      </a:r>
                      <a:r>
                        <a:rPr sz="11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25" dirty="0">
                          <a:latin typeface="Arial"/>
                          <a:cs typeface="Arial"/>
                        </a:rPr>
                        <a:t>000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lang="sv-SE" sz="1100" spc="-65" dirty="0">
                          <a:latin typeface="Arial"/>
                          <a:cs typeface="Arial"/>
                        </a:rPr>
                        <a:t>3 181</a:t>
                      </a:r>
                      <a:r>
                        <a:rPr sz="11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25" dirty="0">
                          <a:latin typeface="Arial"/>
                          <a:cs typeface="Arial"/>
                        </a:rPr>
                        <a:t>000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84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9079">
                <a:tc>
                  <a:txBody>
                    <a:bodyPr/>
                    <a:lstStyle/>
                    <a:p>
                      <a:pPr marL="3111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100" spc="-10" dirty="0">
                          <a:latin typeface="Arial"/>
                          <a:cs typeface="Arial"/>
                        </a:rPr>
                        <a:t>Personalkostnader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1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sv-SE" sz="1100" spc="-15" dirty="0">
                          <a:latin typeface="Arial"/>
                          <a:cs typeface="Arial"/>
                        </a:rPr>
                        <a:t>653 556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sv-SE" sz="1100" spc="-65" dirty="0">
                          <a:latin typeface="Arial"/>
                          <a:cs typeface="Arial"/>
                        </a:rPr>
                        <a:t>4 05</a:t>
                      </a:r>
                      <a:r>
                        <a:rPr sz="1100" spc="-60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1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25" dirty="0">
                          <a:latin typeface="Arial"/>
                          <a:cs typeface="Arial"/>
                        </a:rPr>
                        <a:t>000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100" spc="-65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1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sv-SE" sz="1100" spc="-60" dirty="0">
                          <a:latin typeface="Arial"/>
                          <a:cs typeface="Arial"/>
                        </a:rPr>
                        <a:t>855</a:t>
                      </a:r>
                      <a:r>
                        <a:rPr sz="11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25" dirty="0">
                          <a:latin typeface="Arial"/>
                          <a:cs typeface="Arial"/>
                        </a:rPr>
                        <a:t>000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sv-SE" sz="1100" spc="-65" dirty="0">
                          <a:latin typeface="Arial"/>
                          <a:cs typeface="Arial"/>
                        </a:rPr>
                        <a:t>3 90</a:t>
                      </a:r>
                      <a:r>
                        <a:rPr sz="1100" spc="-60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1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25" dirty="0">
                          <a:latin typeface="Arial"/>
                          <a:cs typeface="Arial"/>
                        </a:rPr>
                        <a:t>000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90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9079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100" spc="-10" dirty="0">
                          <a:latin typeface="Arial"/>
                          <a:cs typeface="Arial"/>
                        </a:rPr>
                        <a:t>Avskrivningar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lang="sv-SE" sz="1100" dirty="0">
                          <a:latin typeface="Arial"/>
                          <a:cs typeface="Arial"/>
                        </a:rPr>
                        <a:t>570 135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lang="sv-SE" sz="1100" spc="-60" dirty="0">
                          <a:latin typeface="Arial"/>
                          <a:cs typeface="Arial"/>
                        </a:rPr>
                        <a:t>580 </a:t>
                      </a:r>
                      <a:r>
                        <a:rPr sz="1100" spc="-25" dirty="0">
                          <a:latin typeface="Arial"/>
                          <a:cs typeface="Arial"/>
                        </a:rPr>
                        <a:t>000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100" spc="-60" dirty="0">
                          <a:latin typeface="Arial"/>
                          <a:cs typeface="Arial"/>
                        </a:rPr>
                        <a:t>5</a:t>
                      </a:r>
                      <a:r>
                        <a:rPr lang="sv-SE" sz="1100" spc="-6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100" spc="-60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1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25" dirty="0">
                          <a:latin typeface="Arial"/>
                          <a:cs typeface="Arial"/>
                        </a:rPr>
                        <a:t>000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lang="sv-SE" sz="1100" spc="-60" dirty="0">
                          <a:latin typeface="Arial"/>
                          <a:cs typeface="Arial"/>
                        </a:rPr>
                        <a:t>467</a:t>
                      </a:r>
                      <a:r>
                        <a:rPr sz="11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25" dirty="0">
                          <a:latin typeface="Arial"/>
                          <a:cs typeface="Arial"/>
                        </a:rPr>
                        <a:t>000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90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9079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100" spc="-65" dirty="0">
                          <a:latin typeface="Arial"/>
                          <a:cs typeface="Arial"/>
                        </a:rPr>
                        <a:t>Finansiella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kostnader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sv-SE" sz="1100" dirty="0">
                          <a:latin typeface="Arial"/>
                          <a:cs typeface="Arial"/>
                        </a:rPr>
                        <a:t>215 763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100" spc="-60" dirty="0">
                          <a:latin typeface="Arial"/>
                          <a:cs typeface="Arial"/>
                        </a:rPr>
                        <a:t>2</a:t>
                      </a:r>
                      <a:r>
                        <a:rPr lang="sv-SE" sz="1100" spc="-60" dirty="0">
                          <a:latin typeface="Arial"/>
                          <a:cs typeface="Arial"/>
                        </a:rPr>
                        <a:t>67</a:t>
                      </a:r>
                      <a:r>
                        <a:rPr sz="11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25" dirty="0">
                          <a:latin typeface="Arial"/>
                          <a:cs typeface="Arial"/>
                        </a:rPr>
                        <a:t>000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sv-SE" sz="1100" spc="-60" dirty="0">
                          <a:latin typeface="Arial"/>
                          <a:cs typeface="Arial"/>
                        </a:rPr>
                        <a:t>198</a:t>
                      </a:r>
                      <a:r>
                        <a:rPr sz="11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25" dirty="0">
                          <a:latin typeface="Arial"/>
                          <a:cs typeface="Arial"/>
                        </a:rPr>
                        <a:t>000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sv-SE" sz="1100" spc="-60" dirty="0">
                          <a:latin typeface="Arial"/>
                          <a:cs typeface="Arial"/>
                        </a:rPr>
                        <a:t>182</a:t>
                      </a:r>
                      <a:r>
                        <a:rPr sz="11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25" dirty="0">
                          <a:latin typeface="Arial"/>
                          <a:cs typeface="Arial"/>
                        </a:rPr>
                        <a:t>000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90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84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100" spc="-35" dirty="0">
                          <a:latin typeface="Arial"/>
                          <a:cs typeface="Arial"/>
                        </a:rPr>
                        <a:t>Interna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 kostnader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lang="sv-SE" sz="1100" dirty="0">
                          <a:latin typeface="Arial"/>
                          <a:cs typeface="Arial"/>
                        </a:rPr>
                        <a:t>1 085 348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100" spc="-6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1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sv-SE" sz="1100" spc="-60" dirty="0">
                          <a:latin typeface="Arial"/>
                          <a:cs typeface="Arial"/>
                        </a:rPr>
                        <a:t>128</a:t>
                      </a:r>
                      <a:r>
                        <a:rPr sz="11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25" dirty="0">
                          <a:latin typeface="Arial"/>
                          <a:cs typeface="Arial"/>
                        </a:rPr>
                        <a:t>000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100" spc="-6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1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sv-SE" sz="1100" spc="-60" dirty="0">
                          <a:latin typeface="Arial"/>
                          <a:cs typeface="Arial"/>
                        </a:rPr>
                        <a:t>174</a:t>
                      </a:r>
                      <a:r>
                        <a:rPr sz="11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25" dirty="0">
                          <a:latin typeface="Arial"/>
                          <a:cs typeface="Arial"/>
                        </a:rPr>
                        <a:t>000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100" spc="-6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1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60" dirty="0">
                          <a:latin typeface="Arial"/>
                          <a:cs typeface="Arial"/>
                        </a:rPr>
                        <a:t>1</a:t>
                      </a:r>
                      <a:r>
                        <a:rPr lang="sv-SE" sz="1100" spc="-60" dirty="0">
                          <a:latin typeface="Arial"/>
                          <a:cs typeface="Arial"/>
                        </a:rPr>
                        <a:t>44</a:t>
                      </a:r>
                      <a:r>
                        <a:rPr sz="11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25" dirty="0">
                          <a:latin typeface="Arial"/>
                          <a:cs typeface="Arial"/>
                        </a:rPr>
                        <a:t>000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90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907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100" spc="-10" dirty="0">
                          <a:latin typeface="Arial"/>
                          <a:cs typeface="Arial"/>
                        </a:rPr>
                        <a:t>Bokslutsdispositioner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sv-SE" sz="1100" spc="-40" dirty="0">
                          <a:latin typeface="Arial"/>
                          <a:cs typeface="Arial"/>
                        </a:rPr>
                        <a:t>153 245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100" spc="-50" dirty="0">
                          <a:latin typeface="Arial"/>
                          <a:cs typeface="Arial"/>
                        </a:rPr>
                        <a:t>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100" spc="-50" dirty="0">
                          <a:latin typeface="Arial"/>
                          <a:cs typeface="Arial"/>
                        </a:rPr>
                        <a:t>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100" spc="-50" dirty="0">
                          <a:latin typeface="Arial"/>
                          <a:cs typeface="Arial"/>
                        </a:rPr>
                        <a:t>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90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9079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100" spc="-10" dirty="0">
                          <a:latin typeface="Arial"/>
                          <a:cs typeface="Arial"/>
                        </a:rPr>
                        <a:t>Skatt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sv-SE" sz="1100" spc="-65" dirty="0">
                          <a:latin typeface="Arial"/>
                          <a:cs typeface="Arial"/>
                        </a:rPr>
                        <a:t>24 174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100" spc="-50" dirty="0">
                          <a:latin typeface="Arial"/>
                          <a:cs typeface="Arial"/>
                        </a:rPr>
                        <a:t>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100" spc="-50" dirty="0">
                          <a:latin typeface="Arial"/>
                          <a:cs typeface="Arial"/>
                        </a:rPr>
                        <a:t>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100" spc="-50" dirty="0">
                          <a:latin typeface="Arial"/>
                          <a:cs typeface="Arial"/>
                        </a:rPr>
                        <a:t>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9079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100" b="1" spc="-114" dirty="0">
                          <a:latin typeface="Arial"/>
                          <a:cs typeface="Arial"/>
                        </a:rPr>
                        <a:t>Summa</a:t>
                      </a:r>
                      <a:r>
                        <a:rPr sz="1100" b="1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10" dirty="0">
                          <a:latin typeface="Arial"/>
                          <a:cs typeface="Arial"/>
                        </a:rPr>
                        <a:t>kostnader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sv-SE" sz="1100" b="1" spc="-65" dirty="0">
                          <a:latin typeface="Arial"/>
                          <a:cs typeface="Arial"/>
                        </a:rPr>
                        <a:t>10 165 823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100" b="1" spc="-65" dirty="0">
                          <a:latin typeface="Arial"/>
                          <a:cs typeface="Arial"/>
                        </a:rPr>
                        <a:t>10</a:t>
                      </a:r>
                      <a:r>
                        <a:rPr sz="11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sv-SE" sz="1100" b="1" spc="-60" dirty="0">
                          <a:latin typeface="Arial"/>
                          <a:cs typeface="Arial"/>
                        </a:rPr>
                        <a:t>351</a:t>
                      </a:r>
                      <a:r>
                        <a:rPr sz="1100" b="1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5" dirty="0">
                          <a:latin typeface="Arial"/>
                          <a:cs typeface="Arial"/>
                        </a:rPr>
                        <a:t>000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100" b="1" spc="-65" dirty="0">
                          <a:latin typeface="Arial"/>
                          <a:cs typeface="Arial"/>
                        </a:rPr>
                        <a:t>10</a:t>
                      </a:r>
                      <a:r>
                        <a:rPr sz="11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sv-SE" sz="1100" b="1" spc="-60" dirty="0">
                          <a:latin typeface="Arial"/>
                          <a:cs typeface="Arial"/>
                        </a:rPr>
                        <a:t>881</a:t>
                      </a:r>
                      <a:r>
                        <a:rPr sz="1100" b="1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5" dirty="0">
                          <a:latin typeface="Arial"/>
                          <a:cs typeface="Arial"/>
                        </a:rPr>
                        <a:t>000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100" b="1" spc="-65" dirty="0">
                          <a:latin typeface="Arial"/>
                          <a:cs typeface="Arial"/>
                        </a:rPr>
                        <a:t>10</a:t>
                      </a:r>
                      <a:r>
                        <a:rPr sz="11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sv-SE" sz="1100" b="1" spc="-60" dirty="0">
                          <a:latin typeface="Arial"/>
                          <a:cs typeface="Arial"/>
                        </a:rPr>
                        <a:t>748</a:t>
                      </a:r>
                      <a:r>
                        <a:rPr sz="1100" b="1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5" dirty="0">
                          <a:latin typeface="Arial"/>
                          <a:cs typeface="Arial"/>
                        </a:rPr>
                        <a:t>000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59079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100" b="1" spc="-10" dirty="0">
                          <a:latin typeface="Arial"/>
                          <a:cs typeface="Arial"/>
                        </a:rPr>
                        <a:t>Resultat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sv-SE" sz="1100" b="1" spc="-65" dirty="0">
                          <a:latin typeface="Arial"/>
                          <a:cs typeface="Arial"/>
                        </a:rPr>
                        <a:t>269 291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sv-SE" sz="1100" b="1" spc="-50" dirty="0">
                          <a:latin typeface="Arial"/>
                          <a:cs typeface="Arial"/>
                        </a:rPr>
                        <a:t>22 000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sv-SE" sz="1100" b="1" spc="-60">
                          <a:latin typeface="Arial"/>
                          <a:cs typeface="Arial"/>
                        </a:rPr>
                        <a:t>92</a:t>
                      </a:r>
                      <a:r>
                        <a:rPr sz="1100" b="1" spc="-55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5" dirty="0">
                          <a:latin typeface="Arial"/>
                          <a:cs typeface="Arial"/>
                        </a:rPr>
                        <a:t>000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sv-SE" sz="1100" b="1" spc="-65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100" b="1" spc="-6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1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5" dirty="0">
                          <a:latin typeface="Arial"/>
                          <a:cs typeface="Arial"/>
                        </a:rPr>
                        <a:t>000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95" dirty="0" err="1"/>
              <a:t>Höstmöte</a:t>
            </a:r>
            <a:r>
              <a:rPr spc="-100" dirty="0"/>
              <a:t> </a:t>
            </a:r>
            <a:r>
              <a:rPr spc="-95" dirty="0"/>
              <a:t>202</a:t>
            </a:r>
            <a:r>
              <a:rPr lang="sv-SE" spc="-95" dirty="0"/>
              <a:t>4</a:t>
            </a:r>
            <a:endParaRPr spc="-95" dirty="0"/>
          </a:p>
        </p:txBody>
      </p:sp>
      <p:sp>
        <p:nvSpPr>
          <p:cNvPr id="3" name="object 3"/>
          <p:cNvSpPr txBox="1"/>
          <p:nvPr/>
        </p:nvSpPr>
        <p:spPr>
          <a:xfrm>
            <a:off x="618540" y="3169411"/>
            <a:ext cx="46183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mbria"/>
                <a:cs typeface="Cambria"/>
              </a:rPr>
              <a:t>Styrelsen</a:t>
            </a:r>
            <a:r>
              <a:rPr sz="1800" spc="-7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föreslår</a:t>
            </a:r>
            <a:r>
              <a:rPr sz="1800" spc="-6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att</a:t>
            </a:r>
            <a:r>
              <a:rPr sz="1800" spc="-7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medlemmarna</a:t>
            </a:r>
            <a:r>
              <a:rPr sz="1800" spc="-70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fastställer: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8540" y="3718305"/>
            <a:ext cx="21336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mbria"/>
                <a:cs typeface="Cambria"/>
              </a:rPr>
              <a:t>A.</a:t>
            </a:r>
            <a:endParaRPr sz="1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r>
              <a:rPr sz="1800" spc="-25" dirty="0">
                <a:latin typeface="Cambria"/>
                <a:cs typeface="Cambria"/>
              </a:rPr>
              <a:t>B.</a:t>
            </a:r>
            <a:endParaRPr sz="1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r>
              <a:rPr sz="1800" spc="-25" dirty="0">
                <a:latin typeface="Cambria"/>
                <a:cs typeface="Cambria"/>
              </a:rPr>
              <a:t>C.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33271" y="3718305"/>
            <a:ext cx="260477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Cambria"/>
                <a:cs typeface="Cambria"/>
              </a:rPr>
              <a:t>Verksamhetsplan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för</a:t>
            </a:r>
            <a:r>
              <a:rPr sz="1800" spc="25" dirty="0">
                <a:latin typeface="Cambria"/>
                <a:cs typeface="Cambria"/>
              </a:rPr>
              <a:t> </a:t>
            </a:r>
            <a:r>
              <a:rPr sz="1800" spc="-20" dirty="0">
                <a:latin typeface="Cambria"/>
                <a:cs typeface="Cambria"/>
              </a:rPr>
              <a:t>202</a:t>
            </a:r>
            <a:r>
              <a:rPr lang="sv-SE" sz="1800" spc="-20" dirty="0">
                <a:latin typeface="Cambria"/>
                <a:cs typeface="Cambria"/>
              </a:rPr>
              <a:t>5</a:t>
            </a:r>
            <a:endParaRPr sz="1800" dirty="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Cambria"/>
                <a:cs typeface="Cambria"/>
              </a:rPr>
              <a:t>Budget</a:t>
            </a:r>
            <a:r>
              <a:rPr sz="1800" spc="-3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för</a:t>
            </a:r>
            <a:r>
              <a:rPr sz="1800" spc="-35" dirty="0">
                <a:latin typeface="Cambria"/>
                <a:cs typeface="Cambria"/>
              </a:rPr>
              <a:t> </a:t>
            </a:r>
            <a:r>
              <a:rPr sz="1800" spc="-20" dirty="0">
                <a:latin typeface="Cambria"/>
                <a:cs typeface="Cambria"/>
              </a:rPr>
              <a:t>202</a:t>
            </a:r>
            <a:r>
              <a:rPr lang="sv-SE" sz="1800" spc="-20" dirty="0">
                <a:latin typeface="Cambria"/>
                <a:cs typeface="Cambria"/>
              </a:rPr>
              <a:t>5</a:t>
            </a:r>
            <a:endParaRPr sz="1800" dirty="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latin typeface="Cambria"/>
                <a:cs typeface="Cambria"/>
              </a:rPr>
              <a:t>Medlemsavgifter</a:t>
            </a:r>
            <a:r>
              <a:rPr sz="1800" spc="-3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för</a:t>
            </a:r>
            <a:r>
              <a:rPr sz="1800" spc="-40" dirty="0">
                <a:latin typeface="Cambria"/>
                <a:cs typeface="Cambria"/>
              </a:rPr>
              <a:t> </a:t>
            </a:r>
            <a:r>
              <a:rPr sz="1800" spc="-20" dirty="0">
                <a:latin typeface="Cambria"/>
                <a:cs typeface="Cambria"/>
              </a:rPr>
              <a:t>202</a:t>
            </a:r>
            <a:r>
              <a:rPr lang="sv-SE" sz="1800" spc="-20" dirty="0">
                <a:latin typeface="Cambria"/>
                <a:cs typeface="Cambria"/>
              </a:rPr>
              <a:t>5</a:t>
            </a:r>
            <a:endParaRPr sz="1800" dirty="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8540" y="1918207"/>
            <a:ext cx="498411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Cambria"/>
                <a:cs typeface="Cambria"/>
              </a:rPr>
              <a:t>Beslut</a:t>
            </a:r>
            <a:r>
              <a:rPr sz="2000" b="1" spc="-55" dirty="0">
                <a:latin typeface="Cambria"/>
                <a:cs typeface="Cambria"/>
              </a:rPr>
              <a:t> </a:t>
            </a:r>
            <a:r>
              <a:rPr sz="2000" b="1" dirty="0">
                <a:latin typeface="Cambria"/>
                <a:cs typeface="Cambria"/>
              </a:rPr>
              <a:t>om</a:t>
            </a:r>
            <a:r>
              <a:rPr sz="2000" b="1" spc="-40" dirty="0">
                <a:latin typeface="Cambria"/>
                <a:cs typeface="Cambria"/>
              </a:rPr>
              <a:t> </a:t>
            </a:r>
            <a:r>
              <a:rPr sz="2000" b="1" dirty="0">
                <a:latin typeface="Cambria"/>
                <a:cs typeface="Cambria"/>
              </a:rPr>
              <a:t>verksamhet,</a:t>
            </a:r>
            <a:r>
              <a:rPr sz="2000" b="1" spc="-60" dirty="0">
                <a:latin typeface="Cambria"/>
                <a:cs typeface="Cambria"/>
              </a:rPr>
              <a:t> </a:t>
            </a:r>
            <a:r>
              <a:rPr sz="2000" b="1" dirty="0">
                <a:latin typeface="Cambria"/>
                <a:cs typeface="Cambria"/>
              </a:rPr>
              <a:t>budget</a:t>
            </a:r>
            <a:r>
              <a:rPr sz="2000" b="1" spc="-55" dirty="0">
                <a:latin typeface="Cambria"/>
                <a:cs typeface="Cambria"/>
              </a:rPr>
              <a:t> </a:t>
            </a:r>
            <a:r>
              <a:rPr sz="2000" b="1" dirty="0">
                <a:latin typeface="Cambria"/>
                <a:cs typeface="Cambria"/>
              </a:rPr>
              <a:t>och</a:t>
            </a:r>
            <a:r>
              <a:rPr sz="2000" b="1" spc="-30" dirty="0">
                <a:latin typeface="Cambria"/>
                <a:cs typeface="Cambria"/>
              </a:rPr>
              <a:t> </a:t>
            </a:r>
            <a:r>
              <a:rPr sz="2000" b="1" spc="-10" dirty="0">
                <a:latin typeface="Cambria"/>
                <a:cs typeface="Cambria"/>
              </a:rPr>
              <a:t>avgifter</a:t>
            </a:r>
            <a:endParaRPr sz="20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4715" y="260604"/>
            <a:ext cx="8354568" cy="116128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5967" y="983107"/>
            <a:ext cx="19335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95" dirty="0" err="1"/>
              <a:t>Höstmöte</a:t>
            </a:r>
            <a:r>
              <a:rPr spc="-100" dirty="0"/>
              <a:t> </a:t>
            </a:r>
            <a:r>
              <a:rPr spc="-95" dirty="0"/>
              <a:t>202</a:t>
            </a:r>
            <a:r>
              <a:rPr lang="sv-SE" spc="-95" dirty="0"/>
              <a:t>4</a:t>
            </a:r>
            <a:endParaRPr spc="-95" dirty="0"/>
          </a:p>
        </p:txBody>
      </p:sp>
      <p:sp>
        <p:nvSpPr>
          <p:cNvPr id="4" name="object 4"/>
          <p:cNvSpPr txBox="1"/>
          <p:nvPr/>
        </p:nvSpPr>
        <p:spPr>
          <a:xfrm>
            <a:off x="979119" y="1870710"/>
            <a:ext cx="2983865" cy="15284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Cambria"/>
                <a:cs typeface="Cambria"/>
              </a:rPr>
              <a:t>Övriga</a:t>
            </a:r>
            <a:r>
              <a:rPr sz="2000" b="1" spc="-80" dirty="0">
                <a:latin typeface="Cambria"/>
                <a:cs typeface="Cambria"/>
              </a:rPr>
              <a:t> </a:t>
            </a:r>
            <a:r>
              <a:rPr sz="2000" b="1" spc="-10" dirty="0">
                <a:latin typeface="Cambria"/>
                <a:cs typeface="Cambria"/>
              </a:rPr>
              <a:t>frågor</a:t>
            </a:r>
            <a:endParaRPr sz="20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20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415"/>
              </a:spcBef>
            </a:pPr>
            <a:endParaRPr sz="2000">
              <a:latin typeface="Cambria"/>
              <a:cs typeface="Cambria"/>
            </a:endParaRPr>
          </a:p>
          <a:p>
            <a:pPr marL="395605" indent="-286385">
              <a:lnSpc>
                <a:spcPct val="100000"/>
              </a:lnSpc>
              <a:spcBef>
                <a:spcPts val="5"/>
              </a:spcBef>
              <a:buChar char="•"/>
              <a:tabLst>
                <a:tab pos="395605" algn="l"/>
              </a:tabLst>
            </a:pPr>
            <a:r>
              <a:rPr sz="1800" spc="-10" dirty="0">
                <a:latin typeface="Cambria"/>
                <a:cs typeface="Cambria"/>
              </a:rPr>
              <a:t>Bankommittén</a:t>
            </a:r>
            <a:r>
              <a:rPr sz="1800" spc="-15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informerar</a:t>
            </a:r>
            <a:endParaRPr sz="1800">
              <a:latin typeface="Cambria"/>
              <a:cs typeface="Cambria"/>
            </a:endParaRPr>
          </a:p>
          <a:p>
            <a:pPr marL="395605" indent="-286385">
              <a:lnSpc>
                <a:spcPct val="100000"/>
              </a:lnSpc>
              <a:buChar char="•"/>
              <a:tabLst>
                <a:tab pos="395605" algn="l"/>
              </a:tabLst>
            </a:pPr>
            <a:r>
              <a:rPr sz="1800" dirty="0">
                <a:latin typeface="Cambria"/>
                <a:cs typeface="Cambria"/>
              </a:rPr>
              <a:t>Anders</a:t>
            </a:r>
            <a:r>
              <a:rPr sz="1800" spc="-60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informerar</a:t>
            </a:r>
            <a:endParaRPr sz="18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</TotalTime>
  <Words>650</Words>
  <Application>Microsoft Office PowerPoint</Application>
  <PresentationFormat>Bildspel på skärmen (4:3)</PresentationFormat>
  <Paragraphs>247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Cambria</vt:lpstr>
      <vt:lpstr>Times New Roman</vt:lpstr>
      <vt:lpstr>Office Theme</vt:lpstr>
      <vt:lpstr>Höstmöte 2024</vt:lpstr>
      <vt:lpstr>Höstmöte 2024</vt:lpstr>
      <vt:lpstr>Höstmöte 2024</vt:lpstr>
      <vt:lpstr>Höstmöte 2024</vt:lpstr>
      <vt:lpstr>Höstmöte 2024</vt:lpstr>
      <vt:lpstr>Höstmöte 2024</vt:lpstr>
      <vt:lpstr>Höstmöte 2024</vt:lpstr>
      <vt:lpstr>Höstmöte 2024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Marie Nordblom</dc:creator>
  <cp:lastModifiedBy>Anders Karlsson</cp:lastModifiedBy>
  <cp:revision>11</cp:revision>
  <dcterms:created xsi:type="dcterms:W3CDTF">2024-10-24T20:26:43Z</dcterms:created>
  <dcterms:modified xsi:type="dcterms:W3CDTF">2024-11-11T12:09:43Z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2023-11-29T00:00:00Z</vt:filetime>
  </property>
  <property fmtid="{D5CDD505-2E9C-101B-9397-08002B2CF9AE}" pid="3" name="Creator">
    <vt:lpwstr>Microsoft® PowerPoint® för Microsoft 365</vt:lpwstr>
  </property>
  <property fmtid="{D5CDD505-2E9C-101B-9397-08002B2CF9AE}" pid="4" name="LastSaved">
    <vt:filetime>2024-10-24T00:00:00Z</vt:filetime>
  </property>
  <property fmtid="{D5CDD505-2E9C-101B-9397-08002B2CF9AE}" pid="5" name="Producer">
    <vt:lpwstr>Microsoft® PowerPoint® för Microsoft 365</vt:lpwstr>
  </property>
</Properties>
</file>